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370" r:id="rId3"/>
    <p:sldId id="396" r:id="rId4"/>
    <p:sldId id="397" r:id="rId5"/>
    <p:sldId id="398" r:id="rId6"/>
    <p:sldId id="399" r:id="rId7"/>
    <p:sldId id="400" r:id="rId8"/>
    <p:sldId id="401" r:id="rId9"/>
    <p:sldId id="402" r:id="rId10"/>
    <p:sldId id="403" r:id="rId11"/>
    <p:sldId id="404" r:id="rId12"/>
    <p:sldId id="405" r:id="rId13"/>
    <p:sldId id="406" r:id="rId14"/>
    <p:sldId id="407" r:id="rId15"/>
    <p:sldId id="408" r:id="rId16"/>
    <p:sldId id="409" r:id="rId17"/>
    <p:sldId id="410" r:id="rId18"/>
    <p:sldId id="411" r:id="rId19"/>
    <p:sldId id="412" r:id="rId20"/>
    <p:sldId id="433" r:id="rId21"/>
    <p:sldId id="428" r:id="rId22"/>
    <p:sldId id="429" r:id="rId23"/>
    <p:sldId id="527" r:id="rId24"/>
    <p:sldId id="427" r:id="rId25"/>
    <p:sldId id="430" r:id="rId26"/>
    <p:sldId id="431" r:id="rId27"/>
    <p:sldId id="432" r:id="rId28"/>
    <p:sldId id="420" r:id="rId29"/>
    <p:sldId id="421" r:id="rId30"/>
    <p:sldId id="422" r:id="rId31"/>
    <p:sldId id="423" r:id="rId32"/>
    <p:sldId id="424" r:id="rId33"/>
    <p:sldId id="425" r:id="rId34"/>
    <p:sldId id="426" r:id="rId35"/>
    <p:sldId id="435" r:id="rId36"/>
    <p:sldId id="436" r:id="rId37"/>
    <p:sldId id="437" r:id="rId38"/>
    <p:sldId id="438" r:id="rId39"/>
    <p:sldId id="439" r:id="rId40"/>
    <p:sldId id="440" r:id="rId41"/>
    <p:sldId id="441" r:id="rId42"/>
    <p:sldId id="442" r:id="rId43"/>
    <p:sldId id="443" r:id="rId44"/>
    <p:sldId id="444" r:id="rId45"/>
    <p:sldId id="445" r:id="rId46"/>
    <p:sldId id="446" r:id="rId47"/>
    <p:sldId id="447" r:id="rId48"/>
    <p:sldId id="448" r:id="rId49"/>
    <p:sldId id="526" r:id="rId50"/>
    <p:sldId id="450" r:id="rId51"/>
    <p:sldId id="451" r:id="rId52"/>
    <p:sldId id="452" r:id="rId53"/>
    <p:sldId id="453" r:id="rId54"/>
    <p:sldId id="454" r:id="rId55"/>
    <p:sldId id="455" r:id="rId56"/>
    <p:sldId id="456" r:id="rId57"/>
    <p:sldId id="457" r:id="rId58"/>
    <p:sldId id="458" r:id="rId59"/>
    <p:sldId id="459" r:id="rId60"/>
    <p:sldId id="460" r:id="rId61"/>
    <p:sldId id="461" r:id="rId62"/>
    <p:sldId id="462" r:id="rId63"/>
    <p:sldId id="463" r:id="rId64"/>
    <p:sldId id="464" r:id="rId65"/>
    <p:sldId id="465" r:id="rId66"/>
    <p:sldId id="466" r:id="rId67"/>
    <p:sldId id="467" r:id="rId68"/>
    <p:sldId id="468" r:id="rId69"/>
    <p:sldId id="469" r:id="rId70"/>
    <p:sldId id="470" r:id="rId71"/>
    <p:sldId id="471" r:id="rId72"/>
    <p:sldId id="472" r:id="rId73"/>
    <p:sldId id="473" r:id="rId74"/>
    <p:sldId id="474" r:id="rId75"/>
    <p:sldId id="475" r:id="rId76"/>
    <p:sldId id="476" r:id="rId77"/>
    <p:sldId id="477" r:id="rId78"/>
    <p:sldId id="479" r:id="rId79"/>
    <p:sldId id="480" r:id="rId80"/>
    <p:sldId id="481" r:id="rId81"/>
    <p:sldId id="482" r:id="rId82"/>
    <p:sldId id="485" r:id="rId83"/>
    <p:sldId id="486" r:id="rId84"/>
    <p:sldId id="487" r:id="rId85"/>
    <p:sldId id="488" r:id="rId86"/>
    <p:sldId id="489" r:id="rId87"/>
    <p:sldId id="493" r:id="rId88"/>
    <p:sldId id="494" r:id="rId89"/>
    <p:sldId id="495" r:id="rId90"/>
    <p:sldId id="499" r:id="rId91"/>
    <p:sldId id="504" r:id="rId92"/>
    <p:sldId id="505" r:id="rId93"/>
    <p:sldId id="506" r:id="rId94"/>
    <p:sldId id="507" r:id="rId95"/>
    <p:sldId id="508" r:id="rId96"/>
    <p:sldId id="509" r:id="rId97"/>
    <p:sldId id="510" r:id="rId98"/>
    <p:sldId id="511" r:id="rId99"/>
    <p:sldId id="512" r:id="rId100"/>
    <p:sldId id="513" r:id="rId101"/>
    <p:sldId id="514" r:id="rId102"/>
    <p:sldId id="515" r:id="rId103"/>
    <p:sldId id="516" r:id="rId104"/>
    <p:sldId id="517" r:id="rId105"/>
    <p:sldId id="518" r:id="rId106"/>
    <p:sldId id="519" r:id="rId107"/>
    <p:sldId id="520" r:id="rId108"/>
    <p:sldId id="521" r:id="rId109"/>
    <p:sldId id="522" r:id="rId110"/>
    <p:sldId id="523" r:id="rId111"/>
    <p:sldId id="524" r:id="rId112"/>
    <p:sldId id="52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59" autoAdjust="0"/>
    <p:restoredTop sz="94660"/>
  </p:normalViewPr>
  <p:slideViewPr>
    <p:cSldViewPr snapToGrid="0">
      <p:cViewPr varScale="1">
        <p:scale>
          <a:sx n="69" d="100"/>
          <a:sy n="69" d="100"/>
        </p:scale>
        <p:origin x="-73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898157-852B-4C5E-8729-EF04019B2523}" type="datetimeFigureOut">
              <a:rPr lang="en-US" smtClean="0"/>
              <a:pPr/>
              <a:t>5/18/2024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08B96E-DFA7-41EB-A16D-4572326A69AE}" type="slidenum">
              <a:rPr lang="en-US" smtClean="0"/>
              <a:pPr/>
              <a:t>‹#›</a:t>
            </a:fld>
            <a:endParaRPr lang="en-US"/>
          </a:p>
        </p:txBody>
      </p:sp>
    </p:spTree>
    <p:extLst>
      <p:ext uri="{BB962C8B-B14F-4D97-AF65-F5344CB8AC3E}">
        <p14:creationId xmlns:p14="http://schemas.microsoft.com/office/powerpoint/2010/main" val="228069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87BE8D5-EACC-475F-B772-4C6E30ECC271}"/>
              </a:ext>
            </a:extLst>
          </p:cNvPr>
          <p:cNvSpPr>
            <a:spLocks noGrp="1"/>
          </p:cNvSpPr>
          <p:nvPr>
            <p:ph type="dt" sz="half" idx="10"/>
          </p:nvPr>
        </p:nvSpPr>
        <p:spPr/>
        <p:txBody>
          <a:bodyPr/>
          <a:lstStyle/>
          <a:p>
            <a:fld id="{084A6D4B-7653-4E0B-8F57-D38CF83377BB}" type="datetimeFigureOut">
              <a:rPr lang="en-US" smtClean="0"/>
              <a:pPr/>
              <a:t>5/18/2024</a:t>
            </a:fld>
            <a:endParaRPr lang="en-US"/>
          </a:p>
        </p:txBody>
      </p:sp>
      <p:sp>
        <p:nvSpPr>
          <p:cNvPr id="5" name="Footer Placeholder 4">
            <a:extLst>
              <a:ext uri="{FF2B5EF4-FFF2-40B4-BE49-F238E27FC236}">
                <a16:creationId xmlns:a16="http://schemas.microsoft.com/office/drawing/2014/main" xmlns=""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EB453C0-1394-4470-9C6B-5680634C4EC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2314668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94F3758-74C8-452E-83A6-2CC57BC5F423}"/>
              </a:ext>
            </a:extLst>
          </p:cNvPr>
          <p:cNvSpPr>
            <a:spLocks noGrp="1"/>
          </p:cNvSpPr>
          <p:nvPr>
            <p:ph type="dt" sz="half" idx="10"/>
          </p:nvPr>
        </p:nvSpPr>
        <p:spPr/>
        <p:txBody>
          <a:bodyPr/>
          <a:lstStyle/>
          <a:p>
            <a:fld id="{084A6D4B-7653-4E0B-8F57-D38CF83377BB}" type="datetimeFigureOut">
              <a:rPr lang="en-US" smtClean="0"/>
              <a:pPr/>
              <a:t>5/18/2024</a:t>
            </a:fld>
            <a:endParaRPr lang="en-US"/>
          </a:p>
        </p:txBody>
      </p:sp>
      <p:sp>
        <p:nvSpPr>
          <p:cNvPr id="5" name="Footer Placeholder 4">
            <a:extLst>
              <a:ext uri="{FF2B5EF4-FFF2-40B4-BE49-F238E27FC236}">
                <a16:creationId xmlns:a16="http://schemas.microsoft.com/office/drawing/2014/main" xmlns=""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11D2088-CE38-4639-9C50-5E8FE341BD1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146818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8937CC0-663F-45FD-AF01-CB2762545C84}"/>
              </a:ext>
            </a:extLst>
          </p:cNvPr>
          <p:cNvSpPr>
            <a:spLocks noGrp="1"/>
          </p:cNvSpPr>
          <p:nvPr>
            <p:ph type="dt" sz="half" idx="10"/>
          </p:nvPr>
        </p:nvSpPr>
        <p:spPr/>
        <p:txBody>
          <a:bodyPr/>
          <a:lstStyle/>
          <a:p>
            <a:fld id="{084A6D4B-7653-4E0B-8F57-D38CF83377BB}" type="datetimeFigureOut">
              <a:rPr lang="en-US" smtClean="0"/>
              <a:pPr/>
              <a:t>5/18/2024</a:t>
            </a:fld>
            <a:endParaRPr lang="en-US"/>
          </a:p>
        </p:txBody>
      </p:sp>
      <p:sp>
        <p:nvSpPr>
          <p:cNvPr id="5" name="Footer Placeholder 4">
            <a:extLst>
              <a:ext uri="{FF2B5EF4-FFF2-40B4-BE49-F238E27FC236}">
                <a16:creationId xmlns:a16="http://schemas.microsoft.com/office/drawing/2014/main" xmlns=""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C1762EC-6177-4132-ACB5-5C730475D94C}"/>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311702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1764"/>
            <a:ext cx="10972800" cy="63023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066801"/>
            <a:ext cx="5384800" cy="5059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066801"/>
            <a:ext cx="5384800" cy="5059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4673600" y="6477000"/>
            <a:ext cx="2844800" cy="228600"/>
          </a:xfrm>
        </p:spPr>
        <p:txBody>
          <a:bodyPr/>
          <a:lstStyle>
            <a:lvl1pPr>
              <a:defRPr/>
            </a:lvl1pPr>
          </a:lstStyle>
          <a:p>
            <a:endParaRPr lang="en-US"/>
          </a:p>
        </p:txBody>
      </p:sp>
    </p:spTree>
    <p:extLst>
      <p:ext uri="{BB962C8B-B14F-4D97-AF65-F5344CB8AC3E}">
        <p14:creationId xmlns:p14="http://schemas.microsoft.com/office/powerpoint/2010/main" val="262231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8593C6-3D1B-460E-B901-F4BB8F0EFEF2}"/>
              </a:ext>
            </a:extLst>
          </p:cNvPr>
          <p:cNvSpPr>
            <a:spLocks noGrp="1"/>
          </p:cNvSpPr>
          <p:nvPr>
            <p:ph type="title"/>
          </p:nvPr>
        </p:nvSpPr>
        <p:spPr>
          <a:xfrm>
            <a:off x="2043484" y="365126"/>
            <a:ext cx="9310315" cy="946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687351A-05B1-4209-ABD5-8A3B58E66BEF}"/>
              </a:ext>
            </a:extLst>
          </p:cNvPr>
          <p:cNvSpPr>
            <a:spLocks noGrp="1"/>
          </p:cNvSpPr>
          <p:nvPr>
            <p:ph type="dt" sz="half" idx="10"/>
          </p:nvPr>
        </p:nvSpPr>
        <p:spPr/>
        <p:txBody>
          <a:bodyPr/>
          <a:lstStyle/>
          <a:p>
            <a:fld id="{084A6D4B-7653-4E0B-8F57-D38CF83377BB}" type="datetimeFigureOut">
              <a:rPr lang="en-US" smtClean="0"/>
              <a:pPr/>
              <a:t>5/18/2024</a:t>
            </a:fld>
            <a:endParaRPr lang="en-US"/>
          </a:p>
        </p:txBody>
      </p:sp>
      <p:sp>
        <p:nvSpPr>
          <p:cNvPr id="5" name="Footer Placeholder 4">
            <a:extLst>
              <a:ext uri="{FF2B5EF4-FFF2-40B4-BE49-F238E27FC236}">
                <a16:creationId xmlns:a16="http://schemas.microsoft.com/office/drawing/2014/main" xmlns=""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C96612-9E2F-40CF-99EB-6E186AFA1352}"/>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2825417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E6464CF-570F-4361-9C22-BC3CA88D148C}"/>
              </a:ext>
            </a:extLst>
          </p:cNvPr>
          <p:cNvSpPr>
            <a:spLocks noGrp="1"/>
          </p:cNvSpPr>
          <p:nvPr>
            <p:ph type="dt" sz="half" idx="10"/>
          </p:nvPr>
        </p:nvSpPr>
        <p:spPr/>
        <p:txBody>
          <a:bodyPr/>
          <a:lstStyle/>
          <a:p>
            <a:fld id="{084A6D4B-7653-4E0B-8F57-D38CF83377BB}" type="datetimeFigureOut">
              <a:rPr lang="en-US" smtClean="0"/>
              <a:pPr/>
              <a:t>5/18/2024</a:t>
            </a:fld>
            <a:endParaRPr lang="en-US"/>
          </a:p>
        </p:txBody>
      </p:sp>
      <p:sp>
        <p:nvSpPr>
          <p:cNvPr id="5" name="Footer Placeholder 4">
            <a:extLst>
              <a:ext uri="{FF2B5EF4-FFF2-40B4-BE49-F238E27FC236}">
                <a16:creationId xmlns:a16="http://schemas.microsoft.com/office/drawing/2014/main" xmlns=""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8E02877-DE60-4015-8FCF-892ACE36AA54}"/>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114061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C573B90-884B-4A9F-A8FA-7F1E17F9DBD1}"/>
              </a:ext>
            </a:extLst>
          </p:cNvPr>
          <p:cNvSpPr>
            <a:spLocks noGrp="1"/>
          </p:cNvSpPr>
          <p:nvPr>
            <p:ph type="dt" sz="half" idx="10"/>
          </p:nvPr>
        </p:nvSpPr>
        <p:spPr/>
        <p:txBody>
          <a:bodyPr/>
          <a:lstStyle/>
          <a:p>
            <a:fld id="{084A6D4B-7653-4E0B-8F57-D38CF83377BB}" type="datetimeFigureOut">
              <a:rPr lang="en-US" smtClean="0"/>
              <a:pPr/>
              <a:t>5/18/2024</a:t>
            </a:fld>
            <a:endParaRPr lang="en-US"/>
          </a:p>
        </p:txBody>
      </p:sp>
      <p:sp>
        <p:nvSpPr>
          <p:cNvPr id="6" name="Footer Placeholder 5">
            <a:extLst>
              <a:ext uri="{FF2B5EF4-FFF2-40B4-BE49-F238E27FC236}">
                <a16:creationId xmlns:a16="http://schemas.microsoft.com/office/drawing/2014/main" xmlns=""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884A89C-CCFA-45DE-98FF-AD7815AB839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3319425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xmlns=""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99B471D-3ADB-4293-9A4B-67CF34A75DFE}"/>
              </a:ext>
            </a:extLst>
          </p:cNvPr>
          <p:cNvSpPr>
            <a:spLocks noGrp="1"/>
          </p:cNvSpPr>
          <p:nvPr>
            <p:ph type="dt" sz="half" idx="10"/>
          </p:nvPr>
        </p:nvSpPr>
        <p:spPr/>
        <p:txBody>
          <a:bodyPr/>
          <a:lstStyle/>
          <a:p>
            <a:fld id="{084A6D4B-7653-4E0B-8F57-D38CF83377BB}" type="datetimeFigureOut">
              <a:rPr lang="en-US" smtClean="0"/>
              <a:pPr/>
              <a:t>5/18/2024</a:t>
            </a:fld>
            <a:endParaRPr lang="en-US"/>
          </a:p>
        </p:txBody>
      </p:sp>
      <p:sp>
        <p:nvSpPr>
          <p:cNvPr id="8" name="Footer Placeholder 7">
            <a:extLst>
              <a:ext uri="{FF2B5EF4-FFF2-40B4-BE49-F238E27FC236}">
                <a16:creationId xmlns:a16="http://schemas.microsoft.com/office/drawing/2014/main" xmlns=""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83038AC-F431-4B77-9D3B-926E6AB6988E}"/>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37940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6201745-3FA6-4569-A489-EF0EA162A557}"/>
              </a:ext>
            </a:extLst>
          </p:cNvPr>
          <p:cNvSpPr>
            <a:spLocks noGrp="1"/>
          </p:cNvSpPr>
          <p:nvPr>
            <p:ph type="dt" sz="half" idx="10"/>
          </p:nvPr>
        </p:nvSpPr>
        <p:spPr/>
        <p:txBody>
          <a:bodyPr/>
          <a:lstStyle/>
          <a:p>
            <a:fld id="{084A6D4B-7653-4E0B-8F57-D38CF83377BB}" type="datetimeFigureOut">
              <a:rPr lang="en-US" smtClean="0"/>
              <a:pPr/>
              <a:t>5/18/2024</a:t>
            </a:fld>
            <a:endParaRPr lang="en-US"/>
          </a:p>
        </p:txBody>
      </p:sp>
      <p:sp>
        <p:nvSpPr>
          <p:cNvPr id="4" name="Footer Placeholder 3">
            <a:extLst>
              <a:ext uri="{FF2B5EF4-FFF2-40B4-BE49-F238E27FC236}">
                <a16:creationId xmlns:a16="http://schemas.microsoft.com/office/drawing/2014/main" xmlns=""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FD1EE18-4D1C-4701-8BBA-0169DC7CC463}"/>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57584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19FDDA1-6ACB-4F4D-B161-8B6F5641054C}"/>
              </a:ext>
            </a:extLst>
          </p:cNvPr>
          <p:cNvSpPr>
            <a:spLocks noGrp="1"/>
          </p:cNvSpPr>
          <p:nvPr>
            <p:ph type="dt" sz="half" idx="10"/>
          </p:nvPr>
        </p:nvSpPr>
        <p:spPr/>
        <p:txBody>
          <a:bodyPr/>
          <a:lstStyle/>
          <a:p>
            <a:fld id="{084A6D4B-7653-4E0B-8F57-D38CF83377BB}" type="datetimeFigureOut">
              <a:rPr lang="en-US" smtClean="0"/>
              <a:pPr/>
              <a:t>5/18/2024</a:t>
            </a:fld>
            <a:endParaRPr lang="en-US"/>
          </a:p>
        </p:txBody>
      </p:sp>
      <p:sp>
        <p:nvSpPr>
          <p:cNvPr id="3" name="Footer Placeholder 2">
            <a:extLst>
              <a:ext uri="{FF2B5EF4-FFF2-40B4-BE49-F238E27FC236}">
                <a16:creationId xmlns:a16="http://schemas.microsoft.com/office/drawing/2014/main" xmlns=""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1E89CA0-249C-4A75-A3B7-DBDE4463B167}"/>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293627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70FB378-A528-4D34-A3DA-9AAD4037616B}"/>
              </a:ext>
            </a:extLst>
          </p:cNvPr>
          <p:cNvSpPr>
            <a:spLocks noGrp="1"/>
          </p:cNvSpPr>
          <p:nvPr>
            <p:ph type="dt" sz="half" idx="10"/>
          </p:nvPr>
        </p:nvSpPr>
        <p:spPr/>
        <p:txBody>
          <a:bodyPr/>
          <a:lstStyle/>
          <a:p>
            <a:fld id="{084A6D4B-7653-4E0B-8F57-D38CF83377BB}" type="datetimeFigureOut">
              <a:rPr lang="en-US" smtClean="0"/>
              <a:pPr/>
              <a:t>5/18/2024</a:t>
            </a:fld>
            <a:endParaRPr lang="en-US"/>
          </a:p>
        </p:txBody>
      </p:sp>
      <p:sp>
        <p:nvSpPr>
          <p:cNvPr id="6" name="Footer Placeholder 5">
            <a:extLst>
              <a:ext uri="{FF2B5EF4-FFF2-40B4-BE49-F238E27FC236}">
                <a16:creationId xmlns:a16="http://schemas.microsoft.com/office/drawing/2014/main" xmlns=""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F277388-E30C-4DA3-B6CF-2F6706424C68}"/>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778826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6D51B13-BF22-4142-BD28-F2F7C6142ECF}"/>
              </a:ext>
            </a:extLst>
          </p:cNvPr>
          <p:cNvSpPr>
            <a:spLocks noGrp="1"/>
          </p:cNvSpPr>
          <p:nvPr>
            <p:ph type="dt" sz="half" idx="10"/>
          </p:nvPr>
        </p:nvSpPr>
        <p:spPr/>
        <p:txBody>
          <a:bodyPr/>
          <a:lstStyle/>
          <a:p>
            <a:fld id="{084A6D4B-7653-4E0B-8F57-D38CF83377BB}" type="datetimeFigureOut">
              <a:rPr lang="en-US" smtClean="0"/>
              <a:pPr/>
              <a:t>5/18/2024</a:t>
            </a:fld>
            <a:endParaRPr lang="en-US"/>
          </a:p>
        </p:txBody>
      </p:sp>
      <p:sp>
        <p:nvSpPr>
          <p:cNvPr id="6" name="Footer Placeholder 5">
            <a:extLst>
              <a:ext uri="{FF2B5EF4-FFF2-40B4-BE49-F238E27FC236}">
                <a16:creationId xmlns:a16="http://schemas.microsoft.com/office/drawing/2014/main" xmlns=""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179F60B-0CBB-4728-801E-BBB606D2C381}"/>
              </a:ext>
            </a:extLst>
          </p:cNvPr>
          <p:cNvSpPr>
            <a:spLocks noGrp="1"/>
          </p:cNvSpPr>
          <p:nvPr>
            <p:ph type="sldNum" sz="quarter" idx="12"/>
          </p:nvPr>
        </p:nvSpPr>
        <p:spPr/>
        <p:txBody>
          <a:bodyPr/>
          <a:lstStyle/>
          <a:p>
            <a:fld id="{4AAB023F-0D85-424A-AD30-ACA224193313}" type="slidenum">
              <a:rPr lang="en-US" smtClean="0"/>
              <a:pPr/>
              <a:t>‹#›</a:t>
            </a:fld>
            <a:endParaRPr lang="en-US"/>
          </a:p>
        </p:txBody>
      </p:sp>
    </p:spTree>
    <p:extLst>
      <p:ext uri="{BB962C8B-B14F-4D97-AF65-F5344CB8AC3E}">
        <p14:creationId xmlns:p14="http://schemas.microsoft.com/office/powerpoint/2010/main" val="99707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pPr/>
              <a:t>5/18/2024</a:t>
            </a:fld>
            <a:endParaRPr lang="en-US"/>
          </a:p>
        </p:txBody>
      </p:sp>
      <p:sp>
        <p:nvSpPr>
          <p:cNvPr id="5" name="Footer Placeholder 4">
            <a:extLst>
              <a:ext uri="{FF2B5EF4-FFF2-40B4-BE49-F238E27FC236}">
                <a16:creationId xmlns:a16="http://schemas.microsoft.com/office/drawing/2014/main" xmlns=""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pPr/>
              <a:t>‹#›</a:t>
            </a:fld>
            <a:endParaRPr lang="en-US"/>
          </a:p>
        </p:txBody>
      </p:sp>
    </p:spTree>
    <p:extLst>
      <p:ext uri="{BB962C8B-B14F-4D97-AF65-F5344CB8AC3E}">
        <p14:creationId xmlns:p14="http://schemas.microsoft.com/office/powerpoint/2010/main"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12" Type="http://schemas.openxmlformats.org/officeDocument/2006/relationships/image" Target="../media/image98.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4.jpeg"/><Relationship Id="rId11" Type="http://schemas.openxmlformats.org/officeDocument/2006/relationships/image" Target="../media/image97.jpeg"/><Relationship Id="rId5" Type="http://schemas.openxmlformats.org/officeDocument/2006/relationships/image" Target="../media/image93.jpeg"/><Relationship Id="rId10" Type="http://schemas.openxmlformats.org/officeDocument/2006/relationships/image" Target="../media/image90.png"/><Relationship Id="rId4" Type="http://schemas.openxmlformats.org/officeDocument/2006/relationships/image" Target="../media/image92.jpeg"/><Relationship Id="rId9" Type="http://schemas.openxmlformats.org/officeDocument/2006/relationships/oleObject" Target="../embeddings/oleObject1.bin"/></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0.jpeg"/><Relationship Id="rId5" Type="http://schemas.openxmlformats.org/officeDocument/2006/relationships/image" Target="../media/image90.png"/><Relationship Id="rId4" Type="http://schemas.openxmlformats.org/officeDocument/2006/relationships/oleObject" Target="../embeddings/oleObject2.bin"/></Relationships>
</file>

<file path=ppt/slides/_rels/slide10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5.xml.rels><?xml version="1.0" encoding="UTF-8" standalone="yes"?>
<Relationships xmlns="http://schemas.openxmlformats.org/package/2006/relationships"><Relationship Id="rId8" Type="http://schemas.openxmlformats.org/officeDocument/2006/relationships/hyperlink" Target="file:///E:\Data\LE%20THI%20HONG%20THUAN\DAFM-06\M5N15\FA\FA2%20-%20PHIM\viet%20nam%20gia%20nhap%20lien%20hop%20quoc.wmv" TargetMode="External"/><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2.xml"/><Relationship Id="rId6" Type="http://schemas.openxmlformats.org/officeDocument/2006/relationships/image" Target="../media/image119.jpeg"/><Relationship Id="rId5" Type="http://schemas.openxmlformats.org/officeDocument/2006/relationships/image" Target="../media/image118.png"/><Relationship Id="rId4" Type="http://schemas.openxmlformats.org/officeDocument/2006/relationships/image" Target="../media/image117.png"/></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12.xml"/><Relationship Id="rId4" Type="http://schemas.openxmlformats.org/officeDocument/2006/relationships/image" Target="../media/image122.jpeg"/></Relationships>
</file>

<file path=ppt/slides/_rels/slide108.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4.png"/><Relationship Id="rId7" Type="http://schemas.openxmlformats.org/officeDocument/2006/relationships/image" Target="../media/image128.jpe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jpeg"/><Relationship Id="rId9" Type="http://schemas.openxmlformats.org/officeDocument/2006/relationships/image" Target="../media/image130.jpeg"/></Relationships>
</file>

<file path=ppt/slides/_rels/slide10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jpeg"/><Relationship Id="rId4" Type="http://schemas.openxmlformats.org/officeDocument/2006/relationships/image" Target="../media/image136.jpeg"/></Relationships>
</file>

<file path=ppt/slides/_rels/slide11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1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 Id="rId4" Type="http://schemas.openxmlformats.org/officeDocument/2006/relationships/image" Target="../media/image14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image" Target="../media/image4.jfi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fif"/><Relationship Id="rId4" Type="http://schemas.openxmlformats.org/officeDocument/2006/relationships/image" Target="../media/image6.jfif"/></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3.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hyperlink" Target="../GIAO%20AN%20DT%20KTCT/Film/Thanh%20tuu%20tu%20viec%20to%20chuc%20hoi%20nghi%20APEC.mpg" TargetMode="External"/><Relationship Id="rId5" Type="http://schemas.openxmlformats.org/officeDocument/2006/relationships/image" Target="../media/image32.jpeg"/><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hyperlink" Target="http://vi.wikipedia.org/wiki/T%E1%BA%ADp_tin:Bieutrung_MTTQVN.gif" TargetMode="Externa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7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47.jpe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gif"/></Relationships>
</file>

<file path=ppt/slides/_rels/slide9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9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9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f"/>
          <p:cNvPicPr>
            <a:picLocks noChangeAspect="1" noChangeArrowheads="1"/>
          </p:cNvPicPr>
          <p:nvPr/>
        </p:nvPicPr>
        <p:blipFill>
          <a:blip r:embed="rId2" cstate="print"/>
          <a:srcRect/>
          <a:stretch>
            <a:fillRect/>
          </a:stretch>
        </p:blipFill>
        <p:spPr bwMode="auto">
          <a:xfrm>
            <a:off x="9042400" y="5200650"/>
            <a:ext cx="3149600" cy="1657350"/>
          </a:xfrm>
          <a:prstGeom prst="rect">
            <a:avLst/>
          </a:prstGeom>
          <a:noFill/>
        </p:spPr>
      </p:pic>
      <p:sp>
        <p:nvSpPr>
          <p:cNvPr id="6" name="TextBox 5">
            <a:extLst>
              <a:ext uri="{FF2B5EF4-FFF2-40B4-BE49-F238E27FC236}">
                <a16:creationId xmlns:a16="http://schemas.microsoft.com/office/drawing/2014/main" xmlns="" id="{49CA9FF4-E1D6-46B9-B418-FF0DA45539A1}"/>
              </a:ext>
            </a:extLst>
          </p:cNvPr>
          <p:cNvSpPr txBox="1"/>
          <p:nvPr/>
        </p:nvSpPr>
        <p:spPr>
          <a:xfrm>
            <a:off x="437322" y="1840546"/>
            <a:ext cx="10901238" cy="2123658"/>
          </a:xfrm>
          <a:prstGeom prst="rect">
            <a:avLst/>
          </a:prstGeom>
          <a:noFill/>
        </p:spPr>
        <p:txBody>
          <a:bodyPr wrap="square">
            <a:spAutoFit/>
          </a:bodyPr>
          <a:lstStyle/>
          <a:p>
            <a:pPr marL="0" marR="0" indent="457200" algn="ctr">
              <a:lnSpc>
                <a:spcPct val="150000"/>
              </a:lnSpc>
              <a:spcBef>
                <a:spcPts val="0"/>
              </a:spcBef>
              <a:spcAft>
                <a:spcPts val="0"/>
              </a:spcAft>
            </a:pPr>
            <a:r>
              <a:rPr lang="pl-PL" sz="3200" b="1"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Chương 3</a:t>
            </a:r>
            <a:endPar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ctr">
              <a:lnSpc>
                <a:spcPct val="150000"/>
              </a:lnSpc>
              <a:spcBef>
                <a:spcPts val="0"/>
              </a:spcBef>
              <a:spcAft>
                <a:spcPts val="0"/>
              </a:spcAft>
            </a:pPr>
            <a:r>
              <a:rPr lang="pl-PL" sz="2800" b="1" dirty="0">
                <a:effectLst/>
                <a:latin typeface="Times New Roman" panose="02020603050405020304" pitchFamily="18" charset="0"/>
                <a:ea typeface="Calibri" panose="020F0502020204030204" pitchFamily="34" charset="0"/>
                <a:cs typeface="Times New Roman" panose="02020603050405020304" pitchFamily="18" charset="0"/>
              </a:rPr>
              <a:t>ĐẢNG LÃNH ĐẠO CẢ NƯỚC QUÁ ĐỘ L</a:t>
            </a:r>
            <a:r>
              <a:rPr lang="en-US" sz="2800" b="1" dirty="0">
                <a:latin typeface="Times New Roman" panose="02020603050405020304" pitchFamily="18" charset="0"/>
                <a:ea typeface="Calibri" panose="020F0502020204030204" pitchFamily="34" charset="0"/>
                <a:cs typeface="Times New Roman" panose="02020603050405020304" pitchFamily="18" charset="0"/>
              </a:rPr>
              <a:t>Ê</a:t>
            </a:r>
            <a:r>
              <a:rPr lang="pl-PL" sz="2800" b="1" dirty="0">
                <a:effectLst/>
                <a:latin typeface="Times New Roman" panose="02020603050405020304" pitchFamily="18" charset="0"/>
                <a:ea typeface="Calibri" panose="020F0502020204030204" pitchFamily="34" charset="0"/>
                <a:cs typeface="Times New Roman" panose="02020603050405020304" pitchFamily="18" charset="0"/>
              </a:rPr>
              <a:t>N CHỦ NGHĨA XÃ HỘI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pl-PL" sz="2800" b="1" dirty="0">
                <a:effectLst/>
                <a:latin typeface="Times New Roman" panose="02020603050405020304" pitchFamily="18" charset="0"/>
                <a:ea typeface="Calibri" panose="020F0502020204030204" pitchFamily="34" charset="0"/>
                <a:cs typeface="Times New Roman" panose="02020603050405020304" pitchFamily="18" charset="0"/>
              </a:rPr>
              <a:t>VÀ TIẾN HÀNH CÔNG CUỘC ĐỔI MỚI (1975</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pl-PL" sz="2800" b="1">
                <a:effectLst/>
                <a:latin typeface="Times New Roman" panose="02020603050405020304" pitchFamily="18" charset="0"/>
                <a:ea typeface="Calibri" panose="020F0502020204030204" pitchFamily="34" charset="0"/>
                <a:cs typeface="Times New Roman" panose="02020603050405020304" pitchFamily="18" charset="0"/>
              </a:rPr>
              <a:t>-</a:t>
            </a:r>
            <a:r>
              <a:rPr lang="en-US" sz="2800" b="1">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smtClean="0">
                <a:effectLst/>
                <a:latin typeface="Times New Roman" panose="02020603050405020304" pitchFamily="18" charset="0"/>
                <a:ea typeface="Calibri" panose="020F0502020204030204" pitchFamily="34" charset="0"/>
                <a:cs typeface="Times New Roman" panose="02020603050405020304" pitchFamily="18" charset="0"/>
              </a:rPr>
              <a:t>Nay</a:t>
            </a:r>
            <a:r>
              <a:rPr lang="pl-PL" sz="2800" b="1"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6091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0" name="Text Box 4"/>
          <p:cNvSpPr txBox="1">
            <a:spLocks noChangeArrowheads="1"/>
          </p:cNvSpPr>
          <p:nvPr/>
        </p:nvSpPr>
        <p:spPr bwMode="ltGray">
          <a:xfrm>
            <a:off x="914400" y="1905000"/>
            <a:ext cx="10769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fr-FR" sz="2800">
                <a:solidFill>
                  <a:srgbClr val="000066"/>
                </a:solidFill>
                <a:latin typeface="Times New Roman" pitchFamily="18" charset="0"/>
              </a:rPr>
              <a:t>+ Chủ quan, nóng vội, muốn bỏ qua những bước đi cần thiết, đẩy mạnh công nghiệp hóa khi chưa có đủ những tiền đề cần thiết, chậm đổi mới cơ chế quản lý kinh tế.</a:t>
            </a:r>
            <a:endParaRPr lang="en-US" sz="2800">
              <a:solidFill>
                <a:srgbClr val="000066"/>
              </a:solidFill>
              <a:latin typeface="Times New Roman" pitchFamily="18" charset="0"/>
            </a:endParaRPr>
          </a:p>
          <a:p>
            <a:pPr algn="just" eaLnBrk="1" hangingPunct="1"/>
            <a:r>
              <a:rPr lang="fr-FR" sz="2800">
                <a:solidFill>
                  <a:srgbClr val="000066"/>
                </a:solidFill>
                <a:latin typeface="Times New Roman" pitchFamily="18" charset="0"/>
              </a:rPr>
              <a:t>+ Sai lầm trong bố trí cơ cấu kinh tế, kết quả đầu tư nhiều nhưng hiệu quả thấp.</a:t>
            </a:r>
            <a:endParaRPr lang="en-US" sz="2800">
              <a:solidFill>
                <a:srgbClr val="000066"/>
              </a:solidFill>
              <a:latin typeface="Times New Roman" pitchFamily="18" charset="0"/>
            </a:endParaRPr>
          </a:p>
          <a:p>
            <a:pPr algn="just" eaLnBrk="1" hangingPunct="1"/>
            <a:r>
              <a:rPr lang="fr-FR" sz="2800">
                <a:solidFill>
                  <a:srgbClr val="000066"/>
                </a:solidFill>
                <a:latin typeface="Times New Roman" pitchFamily="18" charset="0"/>
              </a:rPr>
              <a:t>+ Không thực hiện nghiêm chỉnh nghị quyết Đại hội  lần thứ V.</a:t>
            </a:r>
            <a:endParaRPr lang="en-US" sz="2800">
              <a:latin typeface="Times New Roman" pitchFamily="18" charset="0"/>
            </a:endParaRPr>
          </a:p>
        </p:txBody>
      </p:sp>
    </p:spTree>
    <p:extLst>
      <p:ext uri="{BB962C8B-B14F-4D97-AF65-F5344CB8AC3E}">
        <p14:creationId xmlns:p14="http://schemas.microsoft.com/office/powerpoint/2010/main" val="1245996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3540">
                                            <p:txEl>
                                              <p:pRg st="0" end="0"/>
                                            </p:txEl>
                                          </p:spTgt>
                                        </p:tgtEl>
                                        <p:attrNameLst>
                                          <p:attrName>style.visibility</p:attrName>
                                        </p:attrNameLst>
                                      </p:cBhvr>
                                      <p:to>
                                        <p:strVal val="visible"/>
                                      </p:to>
                                    </p:set>
                                    <p:animEffect transition="in" filter="checkerboard(across)">
                                      <p:cBhvr>
                                        <p:cTn id="7" dur="500"/>
                                        <p:tgtEl>
                                          <p:spTgt spid="1935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93540">
                                            <p:txEl>
                                              <p:pRg st="1" end="1"/>
                                            </p:txEl>
                                          </p:spTgt>
                                        </p:tgtEl>
                                        <p:attrNameLst>
                                          <p:attrName>style.visibility</p:attrName>
                                        </p:attrNameLst>
                                      </p:cBhvr>
                                      <p:to>
                                        <p:strVal val="visible"/>
                                      </p:to>
                                    </p:set>
                                    <p:animEffect transition="in" filter="checkerboard(across)">
                                      <p:cBhvr>
                                        <p:cTn id="12" dur="500"/>
                                        <p:tgtEl>
                                          <p:spTgt spid="19354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93540">
                                            <p:txEl>
                                              <p:pRg st="2" end="2"/>
                                            </p:txEl>
                                          </p:spTgt>
                                        </p:tgtEl>
                                        <p:attrNameLst>
                                          <p:attrName>style.visibility</p:attrName>
                                        </p:attrNameLst>
                                      </p:cBhvr>
                                      <p:to>
                                        <p:strVal val="visible"/>
                                      </p:to>
                                    </p:set>
                                    <p:animEffect transition="in" filter="checkerboard(across)">
                                      <p:cBhvr>
                                        <p:cTn id="17" dur="500"/>
                                        <p:tgtEl>
                                          <p:spTgt spid="1935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WordArt 2"/>
          <p:cNvSpPr>
            <a:spLocks noChangeArrowheads="1" noChangeShapeType="1" noTextEdit="1"/>
          </p:cNvSpPr>
          <p:nvPr/>
        </p:nvSpPr>
        <p:spPr bwMode="auto">
          <a:xfrm>
            <a:off x="2336800" y="2667000"/>
            <a:ext cx="7721600" cy="297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71431"/>
              </a:avLst>
            </a:prstTxWarp>
          </a:bodyPr>
          <a:lstStyle/>
          <a:p>
            <a:pPr algn="ctr"/>
            <a:r>
              <a:rPr lang="en-US" sz="3600" b="1" kern="10">
                <a:gradFill rotWithShape="1">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1"/>
                </a:gradFill>
                <a:effectLst>
                  <a:prstShdw prst="shdw17" dist="17961" dir="2700000">
                    <a:srgbClr val="3399FF">
                      <a:gamma/>
                      <a:shade val="60000"/>
                      <a:invGamma/>
                    </a:srgbClr>
                  </a:prstShdw>
                </a:effectLst>
                <a:latin typeface=".VnBahamasBH"/>
              </a:rPr>
              <a:t>viÖt nam - trung hoA</a:t>
            </a:r>
          </a:p>
        </p:txBody>
      </p:sp>
      <p:sp>
        <p:nvSpPr>
          <p:cNvPr id="173060" name="Rectangle 4"/>
          <p:cNvSpPr>
            <a:spLocks noGrp="1" noChangeArrowheads="1"/>
          </p:cNvSpPr>
          <p:nvPr>
            <p:ph type="body" idx="1"/>
          </p:nvPr>
        </p:nvSpPr>
        <p:spPr>
          <a:xfrm>
            <a:off x="304800" y="1066800"/>
            <a:ext cx="9144000" cy="914400"/>
          </a:xfrm>
        </p:spPr>
        <p:txBody>
          <a:bodyPr/>
          <a:lstStyle/>
          <a:p>
            <a:pPr lvl="1"/>
            <a:r>
              <a:rPr lang="en-US" sz="2800">
                <a:latin typeface="Times New Roman" pitchFamily="18" charset="0"/>
              </a:rPr>
              <a:t> Nối lại đàm phán, thúc đẩy bình thường hoá quan hệ 2 nước.</a:t>
            </a:r>
          </a:p>
        </p:txBody>
      </p:sp>
      <p:pic>
        <p:nvPicPr>
          <p:cNvPr id="173061" name="Picture 5"/>
          <p:cNvPicPr>
            <a:picLocks noChangeAspect="1" noChangeArrowheads="1"/>
          </p:cNvPicPr>
          <p:nvPr/>
        </p:nvPicPr>
        <p:blipFill>
          <a:blip r:embed="rId2">
            <a:extLst>
              <a:ext uri="{28A0092B-C50C-407E-A947-70E740481C1C}">
                <a14:useLocalDpi xmlns:a14="http://schemas.microsoft.com/office/drawing/2010/main" val="0"/>
              </a:ext>
            </a:extLst>
          </a:blip>
          <a:srcRect l="31000" t="32668" r="21001" b="16666"/>
          <a:stretch>
            <a:fillRect/>
          </a:stretch>
        </p:blipFill>
        <p:spPr bwMode="auto">
          <a:xfrm>
            <a:off x="1422400" y="2438400"/>
            <a:ext cx="8128000" cy="3886200"/>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062" name="Picture 6" descr="China-01-jun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347200" y="1219200"/>
            <a:ext cx="2641600" cy="1354138"/>
          </a:xfrm>
          <a:prstGeom prst="rect">
            <a:avLst/>
          </a:prstGeom>
          <a:noFill/>
          <a:extLst>
            <a:ext uri="{909E8E84-426E-40DD-AFC4-6F175D3DCCD1}">
              <a14:hiddenFill xmlns:a14="http://schemas.microsoft.com/office/drawing/2010/main">
                <a:solidFill>
                  <a:srgbClr val="FFFFFF"/>
                </a:solidFill>
              </a14:hiddenFill>
            </a:ext>
          </a:extLst>
        </p:spPr>
      </p:pic>
      <p:sp>
        <p:nvSpPr>
          <p:cNvPr id="173063" name="Rectangle 7"/>
          <p:cNvSpPr>
            <a:spLocks noChangeArrowheads="1"/>
          </p:cNvSpPr>
          <p:nvPr/>
        </p:nvSpPr>
        <p:spPr bwMode="auto">
          <a:xfrm>
            <a:off x="9144000" y="4724400"/>
            <a:ext cx="2743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2400" b="1" i="1">
                <a:latin typeface="Times New Roman" pitchFamily="18" charset="0"/>
              </a:rPr>
              <a:t>	Bản đồ nước CHND Trung Hoa</a:t>
            </a:r>
          </a:p>
        </p:txBody>
      </p:sp>
      <p:sp>
        <p:nvSpPr>
          <p:cNvPr id="173065" name="Rectangle 9"/>
          <p:cNvSpPr>
            <a:spLocks noGrp="1" noChangeArrowheads="1"/>
          </p:cNvSpPr>
          <p:nvPr>
            <p:ph type="title"/>
          </p:nvPr>
        </p:nvSpPr>
        <p:spPr bwMode="white">
          <a:xfrm>
            <a:off x="508000" y="311150"/>
            <a:ext cx="11277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marL="609600" indent="-609600"/>
            <a:r>
              <a:rPr lang="en-US"/>
              <a:t>Với Trung Quốc </a:t>
            </a:r>
          </a:p>
        </p:txBody>
      </p:sp>
    </p:spTree>
    <p:extLst>
      <p:ext uri="{BB962C8B-B14F-4D97-AF65-F5344CB8AC3E}">
        <p14:creationId xmlns:p14="http://schemas.microsoft.com/office/powerpoint/2010/main" val="2370836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3061"/>
                                        </p:tgtEl>
                                        <p:attrNameLst>
                                          <p:attrName>style.visibility</p:attrName>
                                        </p:attrNameLst>
                                      </p:cBhvr>
                                      <p:to>
                                        <p:strVal val="visible"/>
                                      </p:to>
                                    </p:set>
                                    <p:animEffect transition="in" filter="box(in)">
                                      <p:cBhvr>
                                        <p:cTn id="7" dur="500"/>
                                        <p:tgtEl>
                                          <p:spTgt spid="173061"/>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73063"/>
                                        </p:tgtEl>
                                        <p:attrNameLst>
                                          <p:attrName>style.visibility</p:attrName>
                                        </p:attrNameLst>
                                      </p:cBhvr>
                                      <p:to>
                                        <p:strVal val="visible"/>
                                      </p:to>
                                    </p:set>
                                    <p:animEffect transition="in" filter="box(in)">
                                      <p:cBhvr>
                                        <p:cTn id="10" dur="500"/>
                                        <p:tgtEl>
                                          <p:spTgt spid="173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WordArt 2"/>
          <p:cNvSpPr>
            <a:spLocks noChangeArrowheads="1" noChangeShapeType="1" noTextEdit="1"/>
          </p:cNvSpPr>
          <p:nvPr/>
        </p:nvSpPr>
        <p:spPr bwMode="auto">
          <a:xfrm>
            <a:off x="2438400" y="1808163"/>
            <a:ext cx="7721600" cy="297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71431"/>
              </a:avLst>
            </a:prstTxWarp>
          </a:bodyPr>
          <a:lstStyle/>
          <a:p>
            <a:pPr algn="ctr"/>
            <a:r>
              <a:rPr lang="en-US" sz="3600" b="1" kern="10">
                <a:gradFill rotWithShape="1">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1"/>
                </a:gradFill>
                <a:effectLst>
                  <a:prstShdw prst="shdw17" dist="17961" dir="2700000">
                    <a:srgbClr val="3399FF">
                      <a:gamma/>
                      <a:shade val="60000"/>
                      <a:invGamma/>
                    </a:srgbClr>
                  </a:prstShdw>
                </a:effectLst>
                <a:latin typeface=".VnBahamasBH"/>
              </a:rPr>
              <a:t>viÖt nam - trung hoA</a:t>
            </a:r>
          </a:p>
        </p:txBody>
      </p:sp>
      <p:pic>
        <p:nvPicPr>
          <p:cNvPr id="174083" name="Picture 3" descr="DSC00987"/>
          <p:cNvPicPr>
            <a:picLocks noChangeAspect="1" noChangeArrowheads="1"/>
          </p:cNvPicPr>
          <p:nvPr/>
        </p:nvPicPr>
        <p:blipFill>
          <a:blip r:embed="rId3" cstate="print">
            <a:lum bright="12000" contrast="-18000"/>
            <a:grayscl/>
            <a:extLst>
              <a:ext uri="{28A0092B-C50C-407E-A947-70E740481C1C}">
                <a14:useLocalDpi xmlns:a14="http://schemas.microsoft.com/office/drawing/2010/main" val="0"/>
              </a:ext>
            </a:extLst>
          </a:blip>
          <a:srcRect/>
          <a:stretch>
            <a:fillRect/>
          </a:stretch>
        </p:blipFill>
        <p:spPr bwMode="auto">
          <a:xfrm>
            <a:off x="1828800" y="1828800"/>
            <a:ext cx="7924800" cy="4457700"/>
          </a:xfrm>
          <a:prstGeom prst="rect">
            <a:avLst/>
          </a:prstGeom>
          <a:noFill/>
          <a:ln w="57150">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174084" name="Picture 4" descr="BH va C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1752601"/>
            <a:ext cx="8432800" cy="4703763"/>
          </a:xfrm>
          <a:prstGeom prst="rect">
            <a:avLst/>
          </a:prstGeom>
          <a:noFill/>
          <a:extLst>
            <a:ext uri="{909E8E84-426E-40DD-AFC4-6F175D3DCCD1}">
              <a14:hiddenFill xmlns:a14="http://schemas.microsoft.com/office/drawing/2010/main">
                <a:solidFill>
                  <a:srgbClr val="FFFFFF"/>
                </a:solidFill>
              </a14:hiddenFill>
            </a:ext>
          </a:extLst>
        </p:spPr>
      </p:pic>
      <p:sp>
        <p:nvSpPr>
          <p:cNvPr id="174086" name="Rectangle 6"/>
          <p:cNvSpPr>
            <a:spLocks noGrp="1" noChangeArrowheads="1"/>
          </p:cNvSpPr>
          <p:nvPr>
            <p:ph type="body" idx="1"/>
          </p:nvPr>
        </p:nvSpPr>
        <p:spPr>
          <a:xfrm>
            <a:off x="711200" y="1219200"/>
            <a:ext cx="7823200" cy="5105400"/>
          </a:xfrm>
        </p:spPr>
        <p:txBody>
          <a:bodyPr/>
          <a:lstStyle/>
          <a:p>
            <a:pPr marL="566738" lvl="3" indent="0"/>
            <a:r>
              <a:rPr lang="en-US">
                <a:latin typeface=".VnTime" pitchFamily="34" charset="0"/>
              </a:rPr>
              <a:t> X</a:t>
            </a:r>
            <a:r>
              <a:rPr lang="en-US"/>
              <a:t>ây dựng mối quan hệ hữu nghị</a:t>
            </a:r>
            <a:endParaRPr lang="en-US">
              <a:latin typeface=".VnTime" pitchFamily="34" charset="0"/>
            </a:endParaRPr>
          </a:p>
        </p:txBody>
      </p:sp>
      <p:grpSp>
        <p:nvGrpSpPr>
          <p:cNvPr id="174087" name="Group 7"/>
          <p:cNvGrpSpPr>
            <a:grpSpLocks/>
          </p:cNvGrpSpPr>
          <p:nvPr/>
        </p:nvGrpSpPr>
        <p:grpSpPr bwMode="auto">
          <a:xfrm>
            <a:off x="1930400" y="1905000"/>
            <a:ext cx="8229600" cy="4465638"/>
            <a:chOff x="240" y="1200"/>
            <a:chExt cx="3888" cy="2813"/>
          </a:xfrm>
        </p:grpSpPr>
        <p:pic>
          <p:nvPicPr>
            <p:cNvPr id="174088" name="Picture 8" descr="PVK - HC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 y="1200"/>
              <a:ext cx="1440" cy="1015"/>
            </a:xfrm>
            <a:prstGeom prst="rect">
              <a:avLst/>
            </a:prstGeom>
            <a:noFill/>
            <a:extLst>
              <a:ext uri="{909E8E84-426E-40DD-AFC4-6F175D3DCCD1}">
                <a14:hiddenFill xmlns:a14="http://schemas.microsoft.com/office/drawing/2010/main">
                  <a:solidFill>
                    <a:srgbClr val="FFFFFF"/>
                  </a:solidFill>
                </a14:hiddenFill>
              </a:ext>
            </a:extLst>
          </p:spPr>
        </p:pic>
        <p:pic>
          <p:nvPicPr>
            <p:cNvPr id="174089" name="Picture 9" descr="PVK - ONGIA BA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2160"/>
              <a:ext cx="1344" cy="880"/>
            </a:xfrm>
            <a:prstGeom prst="rect">
              <a:avLst/>
            </a:prstGeom>
            <a:noFill/>
            <a:extLst>
              <a:ext uri="{909E8E84-426E-40DD-AFC4-6F175D3DCCD1}">
                <a14:hiddenFill xmlns:a14="http://schemas.microsoft.com/office/drawing/2010/main">
                  <a:solidFill>
                    <a:srgbClr val="FFFFFF"/>
                  </a:solidFill>
                </a14:hiddenFill>
              </a:ext>
            </a:extLst>
          </p:spPr>
        </p:pic>
        <p:pic>
          <p:nvPicPr>
            <p:cNvPr id="174090" name="Picture 10" descr="ndm - ON GIA BA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8" y="2976"/>
              <a:ext cx="1440" cy="1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4091" name="Picture 11" descr="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1200" y="1752600"/>
            <a:ext cx="5994400" cy="3938588"/>
          </a:xfrm>
          <a:prstGeom prst="rect">
            <a:avLst/>
          </a:prstGeom>
          <a:noFill/>
          <a:effectLst>
            <a:outerShdw dist="200805" dir="19518291"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graphicFrame>
        <p:nvGraphicFramePr>
          <p:cNvPr id="174093" name="Object 13"/>
          <p:cNvGraphicFramePr>
            <a:graphicFrameLocks noChangeAspect="1"/>
          </p:cNvGraphicFramePr>
          <p:nvPr/>
        </p:nvGraphicFramePr>
        <p:xfrm>
          <a:off x="8737600" y="1143000"/>
          <a:ext cx="3352800" cy="5257800"/>
        </p:xfrm>
        <a:graphic>
          <a:graphicData uri="http://schemas.openxmlformats.org/presentationml/2006/ole">
            <mc:AlternateContent xmlns:mc="http://schemas.openxmlformats.org/markup-compatibility/2006">
              <mc:Choice xmlns:v="urn:schemas-microsoft-com:vml" Requires="v">
                <p:oleObj spid="_x0000_s1082" name="Image" r:id="rId9" imgW="7065302" imgH="2935404" progId="Photoshop.Image.9">
                  <p:embed/>
                </p:oleObj>
              </mc:Choice>
              <mc:Fallback>
                <p:oleObj name="Image" r:id="rId9" imgW="7065302" imgH="2935404" progId="Photoshop.Image.9">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37600" y="1143000"/>
                        <a:ext cx="3352800" cy="52578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094" name="Rectangle 14"/>
          <p:cNvSpPr>
            <a:spLocks noChangeArrowheads="1"/>
          </p:cNvSpPr>
          <p:nvPr/>
        </p:nvSpPr>
        <p:spPr bwMode="auto">
          <a:xfrm>
            <a:off x="8864600" y="3587504"/>
            <a:ext cx="183646" cy="368791"/>
          </a:xfrm>
          <a:prstGeom prst="rect">
            <a:avLst/>
          </a:prstGeom>
          <a:solidFill>
            <a:schemeClr val="hlink"/>
          </a:solidFill>
          <a:ln>
            <a:noFill/>
          </a:ln>
          <a:effectLst/>
          <a:extLs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lIns="90903" tIns="45452" rIns="90903" bIns="45452" anchor="ctr">
            <a:spAutoFit/>
          </a:bodyPr>
          <a:lstStyle/>
          <a:p>
            <a:endParaRPr lang="en-US"/>
          </a:p>
        </p:txBody>
      </p:sp>
      <p:sp>
        <p:nvSpPr>
          <p:cNvPr id="174095" name="WordArt 15"/>
          <p:cNvSpPr>
            <a:spLocks noChangeArrowheads="1" noChangeShapeType="1" noTextEdit="1"/>
          </p:cNvSpPr>
          <p:nvPr/>
        </p:nvSpPr>
        <p:spPr bwMode="auto">
          <a:xfrm>
            <a:off x="9067800" y="1600200"/>
            <a:ext cx="2743200" cy="434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400" b="1" kern="10">
                <a:solidFill>
                  <a:srgbClr val="FFFF00"/>
                </a:solidFill>
                <a:effectLst>
                  <a:prstShdw prst="shdw17" dist="17961" dir="2700000">
                    <a:srgbClr val="FFFF00">
                      <a:gamma/>
                      <a:shade val="60000"/>
                      <a:invGamma/>
                    </a:srgbClr>
                  </a:prstShdw>
                </a:effectLst>
                <a:latin typeface="Arial"/>
                <a:cs typeface="Arial"/>
              </a:rPr>
              <a:t>"Láng giềng</a:t>
            </a:r>
          </a:p>
          <a:p>
            <a:pPr algn="ctr"/>
            <a:r>
              <a:rPr lang="vi-VN" sz="2400" b="1" kern="10">
                <a:solidFill>
                  <a:srgbClr val="FFFF00"/>
                </a:solidFill>
                <a:effectLst>
                  <a:prstShdw prst="shdw17" dist="17961" dir="2700000">
                    <a:srgbClr val="FFFF00">
                      <a:gamma/>
                      <a:shade val="60000"/>
                      <a:invGamma/>
                    </a:srgbClr>
                  </a:prstShdw>
                </a:effectLst>
                <a:latin typeface="Arial"/>
                <a:cs typeface="Arial"/>
              </a:rPr>
              <a:t>thân thiện,</a:t>
            </a:r>
          </a:p>
          <a:p>
            <a:pPr algn="ctr"/>
            <a:r>
              <a:rPr lang="vi-VN" sz="2400" b="1" kern="10">
                <a:solidFill>
                  <a:srgbClr val="FFFF00"/>
                </a:solidFill>
                <a:effectLst>
                  <a:prstShdw prst="shdw17" dist="17961" dir="2700000">
                    <a:srgbClr val="FFFF00">
                      <a:gamma/>
                      <a:shade val="60000"/>
                      <a:invGamma/>
                    </a:srgbClr>
                  </a:prstShdw>
                </a:effectLst>
                <a:latin typeface="Arial"/>
                <a:cs typeface="Arial"/>
              </a:rPr>
              <a:t>hợp tác</a:t>
            </a:r>
          </a:p>
          <a:p>
            <a:pPr algn="ctr"/>
            <a:r>
              <a:rPr lang="vi-VN" sz="2400" b="1" kern="10">
                <a:solidFill>
                  <a:srgbClr val="FFFF00"/>
                </a:solidFill>
                <a:effectLst>
                  <a:prstShdw prst="shdw17" dist="17961" dir="2700000">
                    <a:srgbClr val="FFFF00">
                      <a:gamma/>
                      <a:shade val="60000"/>
                      <a:invGamma/>
                    </a:srgbClr>
                  </a:prstShdw>
                </a:effectLst>
                <a:latin typeface="Arial"/>
                <a:cs typeface="Arial"/>
              </a:rPr>
              <a:t>toàn diện</a:t>
            </a:r>
          </a:p>
          <a:p>
            <a:pPr algn="ctr"/>
            <a:r>
              <a:rPr lang="vi-VN" sz="2400" b="1" kern="10">
                <a:solidFill>
                  <a:srgbClr val="FFFF00"/>
                </a:solidFill>
                <a:effectLst>
                  <a:prstShdw prst="shdw17" dist="17961" dir="2700000">
                    <a:srgbClr val="FFFF00">
                      <a:gamma/>
                      <a:shade val="60000"/>
                      <a:invGamma/>
                    </a:srgbClr>
                  </a:prstShdw>
                </a:effectLst>
                <a:latin typeface="Arial"/>
                <a:cs typeface="Arial"/>
              </a:rPr>
              <a:t>ổn định</a:t>
            </a:r>
          </a:p>
          <a:p>
            <a:pPr algn="ctr"/>
            <a:r>
              <a:rPr lang="vi-VN" sz="2400" b="1" kern="10">
                <a:solidFill>
                  <a:srgbClr val="FFFF00"/>
                </a:solidFill>
                <a:effectLst>
                  <a:prstShdw prst="shdw17" dist="17961" dir="2700000">
                    <a:srgbClr val="FFFF00">
                      <a:gamma/>
                      <a:shade val="60000"/>
                      <a:invGamma/>
                    </a:srgbClr>
                  </a:prstShdw>
                </a:effectLst>
                <a:latin typeface="Arial"/>
                <a:cs typeface="Arial"/>
              </a:rPr>
              <a:t>lâu dài</a:t>
            </a:r>
          </a:p>
          <a:p>
            <a:pPr algn="ctr"/>
            <a:r>
              <a:rPr lang="vi-VN" sz="2400" b="1" kern="10">
                <a:solidFill>
                  <a:srgbClr val="FFFF00"/>
                </a:solidFill>
                <a:effectLst>
                  <a:prstShdw prst="shdw17" dist="17961" dir="2700000">
                    <a:srgbClr val="FFFF00">
                      <a:gamma/>
                      <a:shade val="60000"/>
                      <a:invGamma/>
                    </a:srgbClr>
                  </a:prstShdw>
                </a:effectLst>
                <a:latin typeface="Arial"/>
                <a:cs typeface="Arial"/>
              </a:rPr>
              <a:t>hướng tới</a:t>
            </a:r>
          </a:p>
          <a:p>
            <a:pPr algn="ctr"/>
            <a:r>
              <a:rPr lang="vi-VN" sz="2400" b="1" kern="10">
                <a:solidFill>
                  <a:srgbClr val="FFFF00"/>
                </a:solidFill>
                <a:effectLst>
                  <a:prstShdw prst="shdw17" dist="17961" dir="2700000">
                    <a:srgbClr val="FFFF00">
                      <a:gamma/>
                      <a:shade val="60000"/>
                      <a:invGamma/>
                    </a:srgbClr>
                  </a:prstShdw>
                </a:effectLst>
                <a:latin typeface="Arial"/>
                <a:cs typeface="Arial"/>
              </a:rPr>
              <a:t>tương lai"</a:t>
            </a:r>
            <a:endParaRPr lang="en-US" sz="2400" b="1" kern="10">
              <a:solidFill>
                <a:srgbClr val="FFFF00"/>
              </a:solidFill>
              <a:effectLst>
                <a:prstShdw prst="shdw17" dist="17961" dir="2700000">
                  <a:srgbClr val="FFFF00">
                    <a:gamma/>
                    <a:shade val="60000"/>
                    <a:invGamma/>
                  </a:srgbClr>
                </a:prstShdw>
              </a:effectLst>
              <a:latin typeface="Arial"/>
              <a:cs typeface="Arial"/>
            </a:endParaRPr>
          </a:p>
        </p:txBody>
      </p:sp>
      <p:sp>
        <p:nvSpPr>
          <p:cNvPr id="174096" name="WordArt 16"/>
          <p:cNvSpPr>
            <a:spLocks noChangeArrowheads="1" noChangeShapeType="1" noTextEdit="1"/>
          </p:cNvSpPr>
          <p:nvPr/>
        </p:nvSpPr>
        <p:spPr bwMode="auto">
          <a:xfrm rot="-1181897">
            <a:off x="406400" y="3048000"/>
            <a:ext cx="8229600" cy="577850"/>
          </a:xfrm>
          <a:prstGeom prst="rect">
            <a:avLst/>
          </a:prstGeom>
          <a:extLst>
            <a:ext uri="{AF507438-7753-43E0-B8FC-AC1667EBCBE1}">
              <a14:hiddenEffects xmlns:a14="http://schemas.microsoft.com/office/drawing/2010/main">
                <a:effectLst/>
              </a14:hiddenEffects>
            </a:ext>
          </a:extLst>
        </p:spPr>
        <p:txBody>
          <a:bodyPr wrap="none" fromWordArt="1">
            <a:prstTxWarp prst="textTriangle">
              <a:avLst>
                <a:gd name="adj" fmla="val 0"/>
              </a:avLst>
            </a:prstTxWarp>
            <a:scene3d>
              <a:camera prst="legacyObliqueTopLeft"/>
              <a:lightRig rig="legacyNormal3" dir="r"/>
            </a:scene3d>
            <a:sp3d extrusionH="201600" prstMaterial="legacyMatte">
              <a:extrusionClr>
                <a:srgbClr val="0066CC"/>
              </a:extrusionClr>
            </a:sp3d>
          </a:bodyPr>
          <a:lstStyle/>
          <a:p>
            <a:pPr algn="ctr"/>
            <a:r>
              <a:rPr lang="en-US" sz="3600" b="1" kern="10">
                <a:ln w="9525">
                  <a:round/>
                  <a:headEnd/>
                  <a:tailEnd/>
                </a:ln>
                <a:gradFill rotWithShape="0">
                  <a:gsLst>
                    <a:gs pos="0">
                      <a:srgbClr val="FFFFCC"/>
                    </a:gs>
                    <a:gs pos="100000">
                      <a:srgbClr val="FF9999"/>
                    </a:gs>
                  </a:gsLst>
                  <a:lin ang="6581897" scaled="1"/>
                </a:gradFill>
                <a:latin typeface="Arial"/>
                <a:cs typeface="Arial"/>
              </a:rPr>
              <a:t>16 chữ vàng trong quan hệ Việt - Trung</a:t>
            </a:r>
          </a:p>
        </p:txBody>
      </p:sp>
      <p:pic>
        <p:nvPicPr>
          <p:cNvPr id="174097" name="Picture 17" descr="90"/>
          <p:cNvPicPr>
            <a:picLocks noChangeAspect="1" noChangeArrowheads="1"/>
          </p:cNvPicPr>
          <p:nvPr/>
        </p:nvPicPr>
        <p:blipFill>
          <a:blip r:embed="rId11" cstate="print">
            <a:extLst>
              <a:ext uri="{28A0092B-C50C-407E-A947-70E740481C1C}">
                <a14:useLocalDpi xmlns:a14="http://schemas.microsoft.com/office/drawing/2010/main" val="0"/>
              </a:ext>
            </a:extLst>
          </a:blip>
          <a:srcRect l="2231" t="1411" r="1413" b="15318"/>
          <a:stretch>
            <a:fillRect/>
          </a:stretch>
        </p:blipFill>
        <p:spPr bwMode="auto">
          <a:xfrm>
            <a:off x="3048000" y="1884363"/>
            <a:ext cx="5486400" cy="4495800"/>
          </a:xfrm>
          <a:prstGeom prst="rect">
            <a:avLst/>
          </a:prstGeom>
          <a:noFill/>
          <a:effectLst>
            <a:outerShdw dist="206741" dir="8249373"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174098" name="Picture 18" descr="84"/>
          <p:cNvPicPr>
            <a:picLocks noChangeAspect="1" noChangeArrowheads="1"/>
          </p:cNvPicPr>
          <p:nvPr/>
        </p:nvPicPr>
        <p:blipFill>
          <a:blip r:embed="rId12" cstate="print">
            <a:extLst>
              <a:ext uri="{28A0092B-C50C-407E-A947-70E740481C1C}">
                <a14:useLocalDpi xmlns:a14="http://schemas.microsoft.com/office/drawing/2010/main" val="0"/>
              </a:ext>
            </a:extLst>
          </a:blip>
          <a:srcRect l="2766" t="1704" r="4491" b="5461"/>
          <a:stretch>
            <a:fillRect/>
          </a:stretch>
        </p:blipFill>
        <p:spPr bwMode="auto">
          <a:xfrm>
            <a:off x="2540000" y="2057401"/>
            <a:ext cx="6197600" cy="3825875"/>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174100" name="Rectangle 20"/>
          <p:cNvSpPr>
            <a:spLocks noGrp="1" noChangeArrowheads="1"/>
          </p:cNvSpPr>
          <p:nvPr>
            <p:ph type="title"/>
          </p:nvPr>
        </p:nvSpPr>
        <p:spPr bwMode="white">
          <a:xfrm>
            <a:off x="2387600" y="329623"/>
            <a:ext cx="71120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marL="609600" indent="-609600"/>
            <a:r>
              <a:rPr lang="en-US"/>
              <a:t>Với Trung Quốc </a:t>
            </a:r>
          </a:p>
        </p:txBody>
      </p:sp>
    </p:spTree>
    <p:extLst>
      <p:ext uri="{BB962C8B-B14F-4D97-AF65-F5344CB8AC3E}">
        <p14:creationId xmlns:p14="http://schemas.microsoft.com/office/powerpoint/2010/main" val="907829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74083"/>
                                        </p:tgtEl>
                                        <p:attrNameLst>
                                          <p:attrName>style.visibility</p:attrName>
                                        </p:attrNameLst>
                                      </p:cBhvr>
                                      <p:to>
                                        <p:strVal val="visible"/>
                                      </p:to>
                                    </p:set>
                                    <p:anim calcmode="lin" valueType="num">
                                      <p:cBhvr>
                                        <p:cTn id="7" dur="1000" fill="hold"/>
                                        <p:tgtEl>
                                          <p:spTgt spid="174083"/>
                                        </p:tgtEl>
                                        <p:attrNameLst>
                                          <p:attrName>ppt_w</p:attrName>
                                        </p:attrNameLst>
                                      </p:cBhvr>
                                      <p:tavLst>
                                        <p:tav tm="0">
                                          <p:val>
                                            <p:strVal val="#ppt_w*0.70"/>
                                          </p:val>
                                        </p:tav>
                                        <p:tav tm="100000">
                                          <p:val>
                                            <p:strVal val="#ppt_w"/>
                                          </p:val>
                                        </p:tav>
                                      </p:tavLst>
                                    </p:anim>
                                    <p:anim calcmode="lin" valueType="num">
                                      <p:cBhvr>
                                        <p:cTn id="8" dur="1000" fill="hold"/>
                                        <p:tgtEl>
                                          <p:spTgt spid="174083"/>
                                        </p:tgtEl>
                                        <p:attrNameLst>
                                          <p:attrName>ppt_h</p:attrName>
                                        </p:attrNameLst>
                                      </p:cBhvr>
                                      <p:tavLst>
                                        <p:tav tm="0">
                                          <p:val>
                                            <p:strVal val="#ppt_h"/>
                                          </p:val>
                                        </p:tav>
                                        <p:tav tm="100000">
                                          <p:val>
                                            <p:strVal val="#ppt_h"/>
                                          </p:val>
                                        </p:tav>
                                      </p:tavLst>
                                    </p:anim>
                                    <p:animEffect transition="in" filter="fade">
                                      <p:cBhvr>
                                        <p:cTn id="9" dur="1000"/>
                                        <p:tgtEl>
                                          <p:spTgt spid="17408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xit" presetSubtype="0" fill="hold" nodeType="clickEffect">
                                  <p:stCondLst>
                                    <p:cond delay="0"/>
                                  </p:stCondLst>
                                  <p:childTnLst>
                                    <p:animEffect transition="out" filter="dissolve">
                                      <p:cBhvr>
                                        <p:cTn id="13" dur="500"/>
                                        <p:tgtEl>
                                          <p:spTgt spid="174083"/>
                                        </p:tgtEl>
                                      </p:cBhvr>
                                    </p:animEffect>
                                    <p:set>
                                      <p:cBhvr>
                                        <p:cTn id="14" dur="1" fill="hold">
                                          <p:stCondLst>
                                            <p:cond delay="499"/>
                                          </p:stCondLst>
                                        </p:cTn>
                                        <p:tgtEl>
                                          <p:spTgt spid="174083"/>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nodeType="clickEffect">
                                  <p:stCondLst>
                                    <p:cond delay="0"/>
                                  </p:stCondLst>
                                  <p:childTnLst>
                                    <p:set>
                                      <p:cBhvr>
                                        <p:cTn id="18" dur="1" fill="hold">
                                          <p:stCondLst>
                                            <p:cond delay="0"/>
                                          </p:stCondLst>
                                        </p:cTn>
                                        <p:tgtEl>
                                          <p:spTgt spid="174084"/>
                                        </p:tgtEl>
                                        <p:attrNameLst>
                                          <p:attrName>style.visibility</p:attrName>
                                        </p:attrNameLst>
                                      </p:cBhvr>
                                      <p:to>
                                        <p:strVal val="visible"/>
                                      </p:to>
                                    </p:set>
                                    <p:anim calcmode="lin" valueType="num">
                                      <p:cBhvr>
                                        <p:cTn id="19" dur="1000" fill="hold"/>
                                        <p:tgtEl>
                                          <p:spTgt spid="174084"/>
                                        </p:tgtEl>
                                        <p:attrNameLst>
                                          <p:attrName>ppt_w</p:attrName>
                                        </p:attrNameLst>
                                      </p:cBhvr>
                                      <p:tavLst>
                                        <p:tav tm="0">
                                          <p:val>
                                            <p:strVal val="#ppt_w*0.70"/>
                                          </p:val>
                                        </p:tav>
                                        <p:tav tm="100000">
                                          <p:val>
                                            <p:strVal val="#ppt_w"/>
                                          </p:val>
                                        </p:tav>
                                      </p:tavLst>
                                    </p:anim>
                                    <p:anim calcmode="lin" valueType="num">
                                      <p:cBhvr>
                                        <p:cTn id="20" dur="1000" fill="hold"/>
                                        <p:tgtEl>
                                          <p:spTgt spid="174084"/>
                                        </p:tgtEl>
                                        <p:attrNameLst>
                                          <p:attrName>ppt_h</p:attrName>
                                        </p:attrNameLst>
                                      </p:cBhvr>
                                      <p:tavLst>
                                        <p:tav tm="0">
                                          <p:val>
                                            <p:strVal val="#ppt_h"/>
                                          </p:val>
                                        </p:tav>
                                        <p:tav tm="100000">
                                          <p:val>
                                            <p:strVal val="#ppt_h"/>
                                          </p:val>
                                        </p:tav>
                                      </p:tavLst>
                                    </p:anim>
                                    <p:animEffect transition="in" filter="fade">
                                      <p:cBhvr>
                                        <p:cTn id="21" dur="1000"/>
                                        <p:tgtEl>
                                          <p:spTgt spid="17408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xit" presetSubtype="0" fill="hold" nodeType="clickEffect">
                                  <p:stCondLst>
                                    <p:cond delay="0"/>
                                  </p:stCondLst>
                                  <p:childTnLst>
                                    <p:anim calcmode="lin" valueType="num">
                                      <p:cBhvr>
                                        <p:cTn id="25" dur="500"/>
                                        <p:tgtEl>
                                          <p:spTgt spid="174084"/>
                                        </p:tgtEl>
                                        <p:attrNameLst>
                                          <p:attrName>ppt_w</p:attrName>
                                        </p:attrNameLst>
                                      </p:cBhvr>
                                      <p:tavLst>
                                        <p:tav tm="0">
                                          <p:val>
                                            <p:strVal val="ppt_w"/>
                                          </p:val>
                                        </p:tav>
                                        <p:tav tm="100000">
                                          <p:val>
                                            <p:fltVal val="0"/>
                                          </p:val>
                                        </p:tav>
                                      </p:tavLst>
                                    </p:anim>
                                    <p:anim calcmode="lin" valueType="num">
                                      <p:cBhvr>
                                        <p:cTn id="26" dur="500"/>
                                        <p:tgtEl>
                                          <p:spTgt spid="174084"/>
                                        </p:tgtEl>
                                        <p:attrNameLst>
                                          <p:attrName>ppt_h</p:attrName>
                                        </p:attrNameLst>
                                      </p:cBhvr>
                                      <p:tavLst>
                                        <p:tav tm="0">
                                          <p:val>
                                            <p:strVal val="ppt_h"/>
                                          </p:val>
                                        </p:tav>
                                        <p:tav tm="100000">
                                          <p:val>
                                            <p:fltVal val="0"/>
                                          </p:val>
                                        </p:tav>
                                      </p:tavLst>
                                    </p:anim>
                                    <p:animEffect transition="out" filter="fade">
                                      <p:cBhvr>
                                        <p:cTn id="27" dur="500"/>
                                        <p:tgtEl>
                                          <p:spTgt spid="174084"/>
                                        </p:tgtEl>
                                      </p:cBhvr>
                                    </p:animEffect>
                                    <p:set>
                                      <p:cBhvr>
                                        <p:cTn id="28" dur="1" fill="hold">
                                          <p:stCondLst>
                                            <p:cond delay="499"/>
                                          </p:stCondLst>
                                        </p:cTn>
                                        <p:tgtEl>
                                          <p:spTgt spid="174084"/>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55" presetClass="entr" presetSubtype="0" fill="hold" nodeType="clickEffect">
                                  <p:stCondLst>
                                    <p:cond delay="0"/>
                                  </p:stCondLst>
                                  <p:childTnLst>
                                    <p:set>
                                      <p:cBhvr>
                                        <p:cTn id="32" dur="1" fill="hold">
                                          <p:stCondLst>
                                            <p:cond delay="0"/>
                                          </p:stCondLst>
                                        </p:cTn>
                                        <p:tgtEl>
                                          <p:spTgt spid="174098"/>
                                        </p:tgtEl>
                                        <p:attrNameLst>
                                          <p:attrName>style.visibility</p:attrName>
                                        </p:attrNameLst>
                                      </p:cBhvr>
                                      <p:to>
                                        <p:strVal val="visible"/>
                                      </p:to>
                                    </p:set>
                                    <p:anim calcmode="lin" valueType="num">
                                      <p:cBhvr>
                                        <p:cTn id="33" dur="1000" fill="hold"/>
                                        <p:tgtEl>
                                          <p:spTgt spid="174098"/>
                                        </p:tgtEl>
                                        <p:attrNameLst>
                                          <p:attrName>ppt_w</p:attrName>
                                        </p:attrNameLst>
                                      </p:cBhvr>
                                      <p:tavLst>
                                        <p:tav tm="0">
                                          <p:val>
                                            <p:strVal val="#ppt_w*0.70"/>
                                          </p:val>
                                        </p:tav>
                                        <p:tav tm="100000">
                                          <p:val>
                                            <p:strVal val="#ppt_w"/>
                                          </p:val>
                                        </p:tav>
                                      </p:tavLst>
                                    </p:anim>
                                    <p:anim calcmode="lin" valueType="num">
                                      <p:cBhvr>
                                        <p:cTn id="34" dur="1000" fill="hold"/>
                                        <p:tgtEl>
                                          <p:spTgt spid="174098"/>
                                        </p:tgtEl>
                                        <p:attrNameLst>
                                          <p:attrName>ppt_h</p:attrName>
                                        </p:attrNameLst>
                                      </p:cBhvr>
                                      <p:tavLst>
                                        <p:tav tm="0">
                                          <p:val>
                                            <p:strVal val="#ppt_h"/>
                                          </p:val>
                                        </p:tav>
                                        <p:tav tm="100000">
                                          <p:val>
                                            <p:strVal val="#ppt_h"/>
                                          </p:val>
                                        </p:tav>
                                      </p:tavLst>
                                    </p:anim>
                                    <p:animEffect transition="in" filter="fade">
                                      <p:cBhvr>
                                        <p:cTn id="35" dur="1000"/>
                                        <p:tgtEl>
                                          <p:spTgt spid="17409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xit" presetSubtype="10" fill="hold" nodeType="clickEffect">
                                  <p:stCondLst>
                                    <p:cond delay="0"/>
                                  </p:stCondLst>
                                  <p:childTnLst>
                                    <p:animEffect transition="out" filter="blinds(horizontal)">
                                      <p:cBhvr>
                                        <p:cTn id="39" dur="500"/>
                                        <p:tgtEl>
                                          <p:spTgt spid="174098"/>
                                        </p:tgtEl>
                                      </p:cBhvr>
                                    </p:animEffect>
                                    <p:set>
                                      <p:cBhvr>
                                        <p:cTn id="40" dur="1" fill="hold">
                                          <p:stCondLst>
                                            <p:cond delay="499"/>
                                          </p:stCondLst>
                                        </p:cTn>
                                        <p:tgtEl>
                                          <p:spTgt spid="174098"/>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55" presetClass="entr" presetSubtype="0" fill="hold" nodeType="clickEffect">
                                  <p:stCondLst>
                                    <p:cond delay="0"/>
                                  </p:stCondLst>
                                  <p:childTnLst>
                                    <p:set>
                                      <p:cBhvr>
                                        <p:cTn id="44" dur="1" fill="hold">
                                          <p:stCondLst>
                                            <p:cond delay="0"/>
                                          </p:stCondLst>
                                        </p:cTn>
                                        <p:tgtEl>
                                          <p:spTgt spid="174097"/>
                                        </p:tgtEl>
                                        <p:attrNameLst>
                                          <p:attrName>style.visibility</p:attrName>
                                        </p:attrNameLst>
                                      </p:cBhvr>
                                      <p:to>
                                        <p:strVal val="visible"/>
                                      </p:to>
                                    </p:set>
                                    <p:anim calcmode="lin" valueType="num">
                                      <p:cBhvr>
                                        <p:cTn id="45" dur="1000" fill="hold"/>
                                        <p:tgtEl>
                                          <p:spTgt spid="174097"/>
                                        </p:tgtEl>
                                        <p:attrNameLst>
                                          <p:attrName>ppt_w</p:attrName>
                                        </p:attrNameLst>
                                      </p:cBhvr>
                                      <p:tavLst>
                                        <p:tav tm="0">
                                          <p:val>
                                            <p:strVal val="#ppt_w*0.70"/>
                                          </p:val>
                                        </p:tav>
                                        <p:tav tm="100000">
                                          <p:val>
                                            <p:strVal val="#ppt_w"/>
                                          </p:val>
                                        </p:tav>
                                      </p:tavLst>
                                    </p:anim>
                                    <p:anim calcmode="lin" valueType="num">
                                      <p:cBhvr>
                                        <p:cTn id="46" dur="1000" fill="hold"/>
                                        <p:tgtEl>
                                          <p:spTgt spid="174097"/>
                                        </p:tgtEl>
                                        <p:attrNameLst>
                                          <p:attrName>ppt_h</p:attrName>
                                        </p:attrNameLst>
                                      </p:cBhvr>
                                      <p:tavLst>
                                        <p:tav tm="0">
                                          <p:val>
                                            <p:strVal val="#ppt_h"/>
                                          </p:val>
                                        </p:tav>
                                        <p:tav tm="100000">
                                          <p:val>
                                            <p:strVal val="#ppt_h"/>
                                          </p:val>
                                        </p:tav>
                                      </p:tavLst>
                                    </p:anim>
                                    <p:animEffect transition="in" filter="fade">
                                      <p:cBhvr>
                                        <p:cTn id="47" dur="1000"/>
                                        <p:tgtEl>
                                          <p:spTgt spid="17409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xit" presetSubtype="0" fill="hold" nodeType="clickEffect">
                                  <p:stCondLst>
                                    <p:cond delay="0"/>
                                  </p:stCondLst>
                                  <p:childTnLst>
                                    <p:anim calcmode="lin" valueType="num">
                                      <p:cBhvr>
                                        <p:cTn id="51" dur="500"/>
                                        <p:tgtEl>
                                          <p:spTgt spid="174097"/>
                                        </p:tgtEl>
                                        <p:attrNameLst>
                                          <p:attrName>ppt_w</p:attrName>
                                        </p:attrNameLst>
                                      </p:cBhvr>
                                      <p:tavLst>
                                        <p:tav tm="0">
                                          <p:val>
                                            <p:strVal val="ppt_w"/>
                                          </p:val>
                                        </p:tav>
                                        <p:tav tm="100000">
                                          <p:val>
                                            <p:fltVal val="0"/>
                                          </p:val>
                                        </p:tav>
                                      </p:tavLst>
                                    </p:anim>
                                    <p:anim calcmode="lin" valueType="num">
                                      <p:cBhvr>
                                        <p:cTn id="52" dur="500"/>
                                        <p:tgtEl>
                                          <p:spTgt spid="174097"/>
                                        </p:tgtEl>
                                        <p:attrNameLst>
                                          <p:attrName>ppt_h</p:attrName>
                                        </p:attrNameLst>
                                      </p:cBhvr>
                                      <p:tavLst>
                                        <p:tav tm="0">
                                          <p:val>
                                            <p:strVal val="ppt_h"/>
                                          </p:val>
                                        </p:tav>
                                        <p:tav tm="100000">
                                          <p:val>
                                            <p:fltVal val="0"/>
                                          </p:val>
                                        </p:tav>
                                      </p:tavLst>
                                    </p:anim>
                                    <p:animEffect transition="out" filter="fade">
                                      <p:cBhvr>
                                        <p:cTn id="53" dur="500"/>
                                        <p:tgtEl>
                                          <p:spTgt spid="174097"/>
                                        </p:tgtEl>
                                      </p:cBhvr>
                                    </p:animEffect>
                                    <p:set>
                                      <p:cBhvr>
                                        <p:cTn id="54" dur="1" fill="hold">
                                          <p:stCondLst>
                                            <p:cond delay="499"/>
                                          </p:stCondLst>
                                        </p:cTn>
                                        <p:tgtEl>
                                          <p:spTgt spid="174097"/>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9" fill="hold" nodeType="clickEffect">
                                  <p:stCondLst>
                                    <p:cond delay="0"/>
                                  </p:stCondLst>
                                  <p:childTnLst>
                                    <p:set>
                                      <p:cBhvr>
                                        <p:cTn id="58" dur="1" fill="hold">
                                          <p:stCondLst>
                                            <p:cond delay="0"/>
                                          </p:stCondLst>
                                        </p:cTn>
                                        <p:tgtEl>
                                          <p:spTgt spid="174087"/>
                                        </p:tgtEl>
                                        <p:attrNameLst>
                                          <p:attrName>style.visibility</p:attrName>
                                        </p:attrNameLst>
                                      </p:cBhvr>
                                      <p:to>
                                        <p:strVal val="visible"/>
                                      </p:to>
                                    </p:set>
                                    <p:anim calcmode="lin" valueType="num">
                                      <p:cBhvr additive="base">
                                        <p:cTn id="59" dur="500" fill="hold"/>
                                        <p:tgtEl>
                                          <p:spTgt spid="174087"/>
                                        </p:tgtEl>
                                        <p:attrNameLst>
                                          <p:attrName>ppt_x</p:attrName>
                                        </p:attrNameLst>
                                      </p:cBhvr>
                                      <p:tavLst>
                                        <p:tav tm="0">
                                          <p:val>
                                            <p:strVal val="0-#ppt_w/2"/>
                                          </p:val>
                                        </p:tav>
                                        <p:tav tm="100000">
                                          <p:val>
                                            <p:strVal val="#ppt_x"/>
                                          </p:val>
                                        </p:tav>
                                      </p:tavLst>
                                    </p:anim>
                                    <p:anim calcmode="lin" valueType="num">
                                      <p:cBhvr additive="base">
                                        <p:cTn id="60" dur="500" fill="hold"/>
                                        <p:tgtEl>
                                          <p:spTgt spid="174087"/>
                                        </p:tgtEl>
                                        <p:attrNameLst>
                                          <p:attrName>ppt_y</p:attrName>
                                        </p:attrNameLst>
                                      </p:cBhvr>
                                      <p:tavLst>
                                        <p:tav tm="0">
                                          <p:val>
                                            <p:strVal val="0-#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xit" presetSubtype="9" fill="hold" nodeType="clickEffect">
                                  <p:stCondLst>
                                    <p:cond delay="0"/>
                                  </p:stCondLst>
                                  <p:childTnLst>
                                    <p:anim calcmode="lin" valueType="num">
                                      <p:cBhvr additive="base">
                                        <p:cTn id="64" dur="500"/>
                                        <p:tgtEl>
                                          <p:spTgt spid="174087"/>
                                        </p:tgtEl>
                                        <p:attrNameLst>
                                          <p:attrName>ppt_x</p:attrName>
                                        </p:attrNameLst>
                                      </p:cBhvr>
                                      <p:tavLst>
                                        <p:tav tm="0">
                                          <p:val>
                                            <p:strVal val="ppt_x"/>
                                          </p:val>
                                        </p:tav>
                                        <p:tav tm="100000">
                                          <p:val>
                                            <p:strVal val="0-ppt_w/2"/>
                                          </p:val>
                                        </p:tav>
                                      </p:tavLst>
                                    </p:anim>
                                    <p:anim calcmode="lin" valueType="num">
                                      <p:cBhvr additive="base">
                                        <p:cTn id="65" dur="500"/>
                                        <p:tgtEl>
                                          <p:spTgt spid="174087"/>
                                        </p:tgtEl>
                                        <p:attrNameLst>
                                          <p:attrName>ppt_y</p:attrName>
                                        </p:attrNameLst>
                                      </p:cBhvr>
                                      <p:tavLst>
                                        <p:tav tm="0">
                                          <p:val>
                                            <p:strVal val="ppt_y"/>
                                          </p:val>
                                        </p:tav>
                                        <p:tav tm="100000">
                                          <p:val>
                                            <p:strVal val="0-ppt_h/2"/>
                                          </p:val>
                                        </p:tav>
                                      </p:tavLst>
                                    </p:anim>
                                    <p:set>
                                      <p:cBhvr>
                                        <p:cTn id="66" dur="1" fill="hold">
                                          <p:stCondLst>
                                            <p:cond delay="499"/>
                                          </p:stCondLst>
                                        </p:cTn>
                                        <p:tgtEl>
                                          <p:spTgt spid="174087"/>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8" fill="hold" nodeType="clickEffect">
                                  <p:stCondLst>
                                    <p:cond delay="0"/>
                                  </p:stCondLst>
                                  <p:childTnLst>
                                    <p:set>
                                      <p:cBhvr>
                                        <p:cTn id="70" dur="1" fill="hold">
                                          <p:stCondLst>
                                            <p:cond delay="0"/>
                                          </p:stCondLst>
                                        </p:cTn>
                                        <p:tgtEl>
                                          <p:spTgt spid="174091"/>
                                        </p:tgtEl>
                                        <p:attrNameLst>
                                          <p:attrName>style.visibility</p:attrName>
                                        </p:attrNameLst>
                                      </p:cBhvr>
                                      <p:to>
                                        <p:strVal val="visible"/>
                                      </p:to>
                                    </p:set>
                                    <p:anim calcmode="lin" valueType="num">
                                      <p:cBhvr additive="base">
                                        <p:cTn id="71" dur="500" fill="hold"/>
                                        <p:tgtEl>
                                          <p:spTgt spid="174091"/>
                                        </p:tgtEl>
                                        <p:attrNameLst>
                                          <p:attrName>ppt_x</p:attrName>
                                        </p:attrNameLst>
                                      </p:cBhvr>
                                      <p:tavLst>
                                        <p:tav tm="0">
                                          <p:val>
                                            <p:strVal val="0-#ppt_w/2"/>
                                          </p:val>
                                        </p:tav>
                                        <p:tav tm="100000">
                                          <p:val>
                                            <p:strVal val="#ppt_x"/>
                                          </p:val>
                                        </p:tav>
                                      </p:tavLst>
                                    </p:anim>
                                    <p:anim calcmode="lin" valueType="num">
                                      <p:cBhvr additive="base">
                                        <p:cTn id="72" dur="500" fill="hold"/>
                                        <p:tgtEl>
                                          <p:spTgt spid="174091"/>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xit" presetSubtype="0" fill="hold" nodeType="clickEffect">
                                  <p:stCondLst>
                                    <p:cond delay="0"/>
                                  </p:stCondLst>
                                  <p:childTnLst>
                                    <p:animEffect transition="out" filter="dissolve">
                                      <p:cBhvr>
                                        <p:cTn id="76" dur="500"/>
                                        <p:tgtEl>
                                          <p:spTgt spid="174091"/>
                                        </p:tgtEl>
                                      </p:cBhvr>
                                    </p:animEffect>
                                    <p:set>
                                      <p:cBhvr>
                                        <p:cTn id="77" dur="1" fill="hold">
                                          <p:stCondLst>
                                            <p:cond delay="499"/>
                                          </p:stCondLst>
                                        </p:cTn>
                                        <p:tgtEl>
                                          <p:spTgt spid="174091"/>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53" presetClass="entr" presetSubtype="0" fill="hold" grpId="0" nodeType="clickEffect">
                                  <p:stCondLst>
                                    <p:cond delay="0"/>
                                  </p:stCondLst>
                                  <p:childTnLst>
                                    <p:set>
                                      <p:cBhvr>
                                        <p:cTn id="81" dur="1" fill="hold">
                                          <p:stCondLst>
                                            <p:cond delay="0"/>
                                          </p:stCondLst>
                                        </p:cTn>
                                        <p:tgtEl>
                                          <p:spTgt spid="174096"/>
                                        </p:tgtEl>
                                        <p:attrNameLst>
                                          <p:attrName>style.visibility</p:attrName>
                                        </p:attrNameLst>
                                      </p:cBhvr>
                                      <p:to>
                                        <p:strVal val="visible"/>
                                      </p:to>
                                    </p:set>
                                    <p:anim calcmode="lin" valueType="num">
                                      <p:cBhvr>
                                        <p:cTn id="82" dur="500" fill="hold"/>
                                        <p:tgtEl>
                                          <p:spTgt spid="174096"/>
                                        </p:tgtEl>
                                        <p:attrNameLst>
                                          <p:attrName>ppt_w</p:attrName>
                                        </p:attrNameLst>
                                      </p:cBhvr>
                                      <p:tavLst>
                                        <p:tav tm="0">
                                          <p:val>
                                            <p:fltVal val="0"/>
                                          </p:val>
                                        </p:tav>
                                        <p:tav tm="100000">
                                          <p:val>
                                            <p:strVal val="#ppt_w"/>
                                          </p:val>
                                        </p:tav>
                                      </p:tavLst>
                                    </p:anim>
                                    <p:anim calcmode="lin" valueType="num">
                                      <p:cBhvr>
                                        <p:cTn id="83" dur="500" fill="hold"/>
                                        <p:tgtEl>
                                          <p:spTgt spid="174096"/>
                                        </p:tgtEl>
                                        <p:attrNameLst>
                                          <p:attrName>ppt_h</p:attrName>
                                        </p:attrNameLst>
                                      </p:cBhvr>
                                      <p:tavLst>
                                        <p:tav tm="0">
                                          <p:val>
                                            <p:fltVal val="0"/>
                                          </p:val>
                                        </p:tav>
                                        <p:tav tm="100000">
                                          <p:val>
                                            <p:strVal val="#ppt_h"/>
                                          </p:val>
                                        </p:tav>
                                      </p:tavLst>
                                    </p:anim>
                                    <p:animEffect transition="in" filter="fade">
                                      <p:cBhvr>
                                        <p:cTn id="84" dur="500"/>
                                        <p:tgtEl>
                                          <p:spTgt spid="174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9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Van ly truong thanh-T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4425"/>
            <a:ext cx="12192000" cy="5791200"/>
          </a:xfrm>
          <a:prstGeom prst="rect">
            <a:avLst/>
          </a:prstGeom>
          <a:noFill/>
          <a:extLst>
            <a:ext uri="{909E8E84-426E-40DD-AFC4-6F175D3DCCD1}">
              <a14:hiddenFill xmlns:a14="http://schemas.microsoft.com/office/drawing/2010/main">
                <a:solidFill>
                  <a:srgbClr val="FFFFFF"/>
                </a:solidFill>
              </a14:hiddenFill>
            </a:ext>
          </a:extLst>
        </p:spPr>
      </p:pic>
      <p:sp>
        <p:nvSpPr>
          <p:cNvPr id="175107" name="Rectangle 3"/>
          <p:cNvSpPr>
            <a:spLocks noGrp="1" noChangeArrowheads="1"/>
          </p:cNvSpPr>
          <p:nvPr>
            <p:ph type="title"/>
          </p:nvPr>
        </p:nvSpPr>
        <p:spPr bwMode="white">
          <a:xfrm>
            <a:off x="508000" y="311150"/>
            <a:ext cx="11277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marL="609600" indent="-609600"/>
            <a:r>
              <a:rPr lang="en-US" sz="2800">
                <a:latin typeface="Times New Roman" pitchFamily="18" charset="0"/>
              </a:rPr>
              <a:t>V</a:t>
            </a:r>
            <a:r>
              <a:rPr lang="en-US">
                <a:latin typeface="Times New Roman" pitchFamily="18" charset="0"/>
              </a:rPr>
              <a:t>ới Trung Quốc</a:t>
            </a:r>
            <a:r>
              <a:rPr lang="en-US" sz="2800">
                <a:latin typeface="Times New Roman" pitchFamily="18" charset="0"/>
              </a:rPr>
              <a:t> </a:t>
            </a:r>
          </a:p>
        </p:txBody>
      </p:sp>
      <p:sp>
        <p:nvSpPr>
          <p:cNvPr id="175108" name="Rectangle 4"/>
          <p:cNvSpPr>
            <a:spLocks noChangeArrowheads="1"/>
          </p:cNvSpPr>
          <p:nvPr/>
        </p:nvSpPr>
        <p:spPr bwMode="auto">
          <a:xfrm>
            <a:off x="9211733" y="5446338"/>
            <a:ext cx="2573867" cy="461124"/>
          </a:xfrm>
          <a:prstGeom prst="rect">
            <a:avLst/>
          </a:prstGeom>
          <a:solidFill>
            <a:schemeClr val="bg1"/>
          </a:solidFill>
          <a:ln w="38100" algn="ctr">
            <a:solidFill>
              <a:schemeClr val="hlink"/>
            </a:solidFill>
            <a:miter lim="800000"/>
            <a:headEnd/>
            <a:tailEnd/>
          </a:ln>
          <a:effectLst/>
          <a:extLs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lIns="90903" tIns="45452" rIns="90903" bIns="45452" anchor="ctr">
            <a:spAutoFit/>
          </a:bodyPr>
          <a:lstStyle/>
          <a:p>
            <a:pPr algn="ctr" defTabSz="909638"/>
            <a:r>
              <a:rPr kumimoji="1" lang="en-US" sz="2400" b="1" i="1">
                <a:cs typeface="Arial" charset="0"/>
              </a:rPr>
              <a:t>B</a:t>
            </a:r>
            <a:r>
              <a:rPr kumimoji="1" lang="en-US" sz="2400" b="1" i="1"/>
              <a:t>ốn tốt</a:t>
            </a:r>
          </a:p>
        </p:txBody>
      </p:sp>
      <p:grpSp>
        <p:nvGrpSpPr>
          <p:cNvPr id="175110" name="Group 6"/>
          <p:cNvGrpSpPr>
            <a:grpSpLocks/>
          </p:cNvGrpSpPr>
          <p:nvPr/>
        </p:nvGrpSpPr>
        <p:grpSpPr bwMode="auto">
          <a:xfrm>
            <a:off x="3962400" y="1524000"/>
            <a:ext cx="4470400" cy="5105400"/>
            <a:chOff x="3456" y="816"/>
            <a:chExt cx="2112" cy="3216"/>
          </a:xfrm>
        </p:grpSpPr>
        <p:graphicFrame>
          <p:nvGraphicFramePr>
            <p:cNvPr id="175111" name="Object 7"/>
            <p:cNvGraphicFramePr>
              <a:graphicFrameLocks noChangeAspect="1"/>
            </p:cNvGraphicFramePr>
            <p:nvPr/>
          </p:nvGraphicFramePr>
          <p:xfrm>
            <a:off x="3456" y="816"/>
            <a:ext cx="2112" cy="3216"/>
          </p:xfrm>
          <a:graphic>
            <a:graphicData uri="http://schemas.openxmlformats.org/presentationml/2006/ole">
              <mc:AlternateContent xmlns:mc="http://schemas.openxmlformats.org/markup-compatibility/2006">
                <mc:Choice xmlns:v="urn:schemas-microsoft-com:vml" Requires="v">
                  <p:oleObj spid="_x0000_s2106" name="Image" r:id="rId4" imgW="7065302" imgH="2935404" progId="Photoshop.Image.9">
                    <p:embed/>
                  </p:oleObj>
                </mc:Choice>
                <mc:Fallback>
                  <p:oleObj name="Image" r:id="rId4" imgW="7065302" imgH="2935404" progId="Photoshop.Image.9">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816"/>
                          <a:ext cx="2112" cy="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5112" name="Picture 8" descr="tranh4"/>
            <p:cNvPicPr>
              <a:picLocks noChangeAspect="1" noChangeArrowheads="1"/>
            </p:cNvPicPr>
            <p:nvPr/>
          </p:nvPicPr>
          <p:blipFill>
            <a:blip r:embed="rId6">
              <a:lum bright="54000" contrast="-36000"/>
              <a:extLst>
                <a:ext uri="{28A0092B-C50C-407E-A947-70E740481C1C}">
                  <a14:useLocalDpi xmlns:a14="http://schemas.microsoft.com/office/drawing/2010/main" val="0"/>
                </a:ext>
              </a:extLst>
            </a:blip>
            <a:srcRect/>
            <a:stretch>
              <a:fillRect/>
            </a:stretch>
          </p:blipFill>
          <p:spPr bwMode="auto">
            <a:xfrm>
              <a:off x="3552" y="1056"/>
              <a:ext cx="1920" cy="2736"/>
            </a:xfrm>
            <a:prstGeom prst="rect">
              <a:avLst/>
            </a:prstGeom>
            <a:noFill/>
            <a:extLst>
              <a:ext uri="{909E8E84-426E-40DD-AFC4-6F175D3DCCD1}">
                <a14:hiddenFill xmlns:a14="http://schemas.microsoft.com/office/drawing/2010/main">
                  <a:solidFill>
                    <a:srgbClr val="FFFFFF"/>
                  </a:solidFill>
                </a14:hiddenFill>
              </a:ext>
            </a:extLst>
          </p:spPr>
        </p:pic>
        <p:sp>
          <p:nvSpPr>
            <p:cNvPr id="175113" name="Text Box 9" descr="粉色砂纸"/>
            <p:cNvSpPr txBox="1">
              <a:spLocks noChangeArrowheads="1"/>
            </p:cNvSpPr>
            <p:nvPr/>
          </p:nvSpPr>
          <p:spPr bwMode="auto">
            <a:xfrm>
              <a:off x="3552" y="2271"/>
              <a:ext cx="1848" cy="46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38100">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rgbClr val="FFCCCC">
                        <a:gamma/>
                        <a:shade val="60000"/>
                        <a:invGamma/>
                      </a:srgbClr>
                    </a:outerShdw>
                  </a:effectLst>
                </a14:hiddenEffects>
              </a:ext>
            </a:extLst>
          </p:spPr>
          <p:txBody>
            <a:bodyPr lIns="90903" tIns="45452" rIns="90903" bIns="45452" anchor="ctr">
              <a:spAutoFit/>
              <a:flatTx/>
            </a:bodyPr>
            <a:lstStyle>
              <a:lvl1pPr defTabSz="909638">
                <a:defRPr>
                  <a:solidFill>
                    <a:schemeClr val="tx1"/>
                  </a:solidFill>
                  <a:latin typeface="Arial" charset="0"/>
                </a:defRPr>
              </a:lvl1pPr>
              <a:lvl2pPr marL="454025" defTabSz="909638">
                <a:defRPr>
                  <a:solidFill>
                    <a:schemeClr val="tx1"/>
                  </a:solidFill>
                  <a:latin typeface="Arial" charset="0"/>
                </a:defRPr>
              </a:lvl2pPr>
              <a:lvl3pPr marL="909638" defTabSz="909638">
                <a:defRPr>
                  <a:solidFill>
                    <a:schemeClr val="tx1"/>
                  </a:solidFill>
                  <a:latin typeface="Arial" charset="0"/>
                </a:defRPr>
              </a:lvl3pPr>
              <a:lvl4pPr marL="1362075" defTabSz="909638">
                <a:defRPr>
                  <a:solidFill>
                    <a:schemeClr val="tx1"/>
                  </a:solidFill>
                  <a:latin typeface="Arial" charset="0"/>
                </a:defRPr>
              </a:lvl4pPr>
              <a:lvl5pPr marL="1817688" defTabSz="909638">
                <a:defRPr>
                  <a:solidFill>
                    <a:schemeClr val="tx1"/>
                  </a:solidFill>
                  <a:latin typeface="Arial" charset="0"/>
                </a:defRPr>
              </a:lvl5pPr>
              <a:lvl6pPr marL="2274888" defTabSz="909638" fontAlgn="base">
                <a:spcBef>
                  <a:spcPct val="0"/>
                </a:spcBef>
                <a:spcAft>
                  <a:spcPct val="0"/>
                </a:spcAft>
                <a:defRPr>
                  <a:solidFill>
                    <a:schemeClr val="tx1"/>
                  </a:solidFill>
                  <a:latin typeface="Arial" charset="0"/>
                </a:defRPr>
              </a:lvl6pPr>
              <a:lvl7pPr marL="2732088" defTabSz="909638" fontAlgn="base">
                <a:spcBef>
                  <a:spcPct val="0"/>
                </a:spcBef>
                <a:spcAft>
                  <a:spcPct val="0"/>
                </a:spcAft>
                <a:defRPr>
                  <a:solidFill>
                    <a:schemeClr val="tx1"/>
                  </a:solidFill>
                  <a:latin typeface="Arial" charset="0"/>
                </a:defRPr>
              </a:lvl7pPr>
              <a:lvl8pPr marL="3189288" defTabSz="909638" fontAlgn="base">
                <a:spcBef>
                  <a:spcPct val="0"/>
                </a:spcBef>
                <a:spcAft>
                  <a:spcPct val="0"/>
                </a:spcAft>
                <a:defRPr>
                  <a:solidFill>
                    <a:schemeClr val="tx1"/>
                  </a:solidFill>
                  <a:latin typeface="Arial" charset="0"/>
                </a:defRPr>
              </a:lvl8pPr>
              <a:lvl9pPr marL="3646488" defTabSz="909638" fontAlgn="base">
                <a:spcBef>
                  <a:spcPct val="0"/>
                </a:spcBef>
                <a:spcAft>
                  <a:spcPct val="0"/>
                </a:spcAft>
                <a:defRPr>
                  <a:solidFill>
                    <a:schemeClr val="tx1"/>
                  </a:solidFill>
                  <a:latin typeface="Arial" charset="0"/>
                </a:defRPr>
              </a:lvl9pPr>
            </a:lstStyle>
            <a:p>
              <a:pPr algn="ctr">
                <a:spcBef>
                  <a:spcPct val="50000"/>
                </a:spcBef>
              </a:pPr>
              <a:endParaRPr kumimoji="1" lang="zh-CN" altLang="en-US" sz="4200" b="1">
                <a:solidFill>
                  <a:srgbClr val="FF0000"/>
                </a:solidFill>
                <a:effectLst>
                  <a:outerShdw blurRad="38100" dist="38100" dir="2700000" algn="tl">
                    <a:srgbClr val="C0C0C0"/>
                  </a:outerShdw>
                </a:effectLst>
                <a:latin typeface=".VnTime" pitchFamily="34" charset="0"/>
                <a:ea typeface="宋体" charset="-122"/>
                <a:cs typeface="Arial" charset="0"/>
              </a:endParaRPr>
            </a:p>
          </p:txBody>
        </p:sp>
      </p:grpSp>
      <p:sp>
        <p:nvSpPr>
          <p:cNvPr id="175114" name="WordArt 10"/>
          <p:cNvSpPr>
            <a:spLocks noChangeArrowheads="1" noChangeShapeType="1" noTextEdit="1"/>
          </p:cNvSpPr>
          <p:nvPr/>
        </p:nvSpPr>
        <p:spPr bwMode="auto">
          <a:xfrm>
            <a:off x="4267200" y="2286000"/>
            <a:ext cx="3829051" cy="3443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b="1" kern="10">
                <a:solidFill>
                  <a:srgbClr val="FF0000"/>
                </a:solidFill>
                <a:effectLst>
                  <a:prstShdw prst="shdw17" dist="17961" dir="2700000">
                    <a:srgbClr val="FF0000">
                      <a:gamma/>
                      <a:shade val="60000"/>
                      <a:invGamma/>
                    </a:srgbClr>
                  </a:prstShdw>
                </a:effectLst>
                <a:latin typeface="Arial"/>
                <a:cs typeface="Arial"/>
              </a:rPr>
              <a:t>"Đồng chí tốt</a:t>
            </a:r>
          </a:p>
          <a:p>
            <a:pPr algn="ctr"/>
            <a:r>
              <a:rPr lang="en-US" sz="3600" b="1" kern="10">
                <a:solidFill>
                  <a:srgbClr val="FF0000"/>
                </a:solidFill>
                <a:effectLst>
                  <a:prstShdw prst="shdw17" dist="17961" dir="2700000">
                    <a:srgbClr val="FF0000">
                      <a:gamma/>
                      <a:shade val="60000"/>
                      <a:invGamma/>
                    </a:srgbClr>
                  </a:prstShdw>
                </a:effectLst>
                <a:latin typeface="Arial"/>
                <a:cs typeface="Arial"/>
              </a:rPr>
              <a:t>Bạn bè tốt</a:t>
            </a:r>
          </a:p>
          <a:p>
            <a:pPr algn="ctr"/>
            <a:r>
              <a:rPr lang="en-US" sz="3600" b="1" kern="10">
                <a:solidFill>
                  <a:srgbClr val="FF0000"/>
                </a:solidFill>
                <a:effectLst>
                  <a:prstShdw prst="shdw17" dist="17961" dir="2700000">
                    <a:srgbClr val="FF0000">
                      <a:gamma/>
                      <a:shade val="60000"/>
                      <a:invGamma/>
                    </a:srgbClr>
                  </a:prstShdw>
                </a:effectLst>
                <a:latin typeface="Arial"/>
                <a:cs typeface="Arial"/>
              </a:rPr>
              <a:t>Láng giềng tốt</a:t>
            </a:r>
          </a:p>
          <a:p>
            <a:pPr algn="ctr"/>
            <a:r>
              <a:rPr lang="en-US" sz="3600" b="1" kern="10">
                <a:solidFill>
                  <a:srgbClr val="FF0000"/>
                </a:solidFill>
                <a:effectLst>
                  <a:prstShdw prst="shdw17" dist="17961" dir="2700000">
                    <a:srgbClr val="FF0000">
                      <a:gamma/>
                      <a:shade val="60000"/>
                      <a:invGamma/>
                    </a:srgbClr>
                  </a:prstShdw>
                </a:effectLst>
                <a:latin typeface="Arial"/>
                <a:cs typeface="Arial"/>
              </a:rPr>
              <a:t>Đối tác tốt"</a:t>
            </a:r>
          </a:p>
        </p:txBody>
      </p:sp>
      <p:sp>
        <p:nvSpPr>
          <p:cNvPr id="175115" name="WordArt 11"/>
          <p:cNvSpPr>
            <a:spLocks noChangeArrowheads="1" noChangeShapeType="1" noTextEdit="1"/>
          </p:cNvSpPr>
          <p:nvPr/>
        </p:nvSpPr>
        <p:spPr bwMode="auto">
          <a:xfrm rot="5400000">
            <a:off x="-2108200" y="3454400"/>
            <a:ext cx="5638800" cy="1016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vert="wordArtVert" wrap="none" fromWordArt="1">
            <a:prstTxWarp prst="textSlantUp">
              <a:avLst>
                <a:gd name="adj" fmla="val 0"/>
              </a:avLst>
            </a:prstTxWarp>
          </a:bodyPr>
          <a:lstStyle/>
          <a:p>
            <a:pPr algn="ctr" fontAlgn="auto"/>
            <a:r>
              <a:rPr lang="en-US" sz="3600" b="1" kern="10">
                <a:solidFill>
                  <a:schemeClr val="bg1"/>
                </a:solidFill>
                <a:effectLst>
                  <a:prstShdw prst="shdw17" dist="17961" dir="2700000">
                    <a:schemeClr val="bg1">
                      <a:gamma/>
                      <a:shade val="60000"/>
                      <a:invGamma/>
                    </a:schemeClr>
                  </a:prstShdw>
                </a:effectLst>
                <a:latin typeface="Arial"/>
                <a:cs typeface="Arial"/>
              </a:rPr>
              <a:t>VIỆT NAM - TRUNG HOA</a:t>
            </a:r>
          </a:p>
        </p:txBody>
      </p:sp>
    </p:spTree>
    <p:extLst>
      <p:ext uri="{BB962C8B-B14F-4D97-AF65-F5344CB8AC3E}">
        <p14:creationId xmlns:p14="http://schemas.microsoft.com/office/powerpoint/2010/main" val="268612690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descr="images1035991_wtokinh"/>
          <p:cNvPicPr>
            <a:picLocks noChangeAspect="1" noChangeArrowheads="1"/>
          </p:cNvPicPr>
          <p:nvPr/>
        </p:nvPicPr>
        <p:blipFill>
          <a:blip r:embed="rId2">
            <a:lum bright="36000" contrast="-42000"/>
            <a:extLst>
              <a:ext uri="{28A0092B-C50C-407E-A947-70E740481C1C}">
                <a14:useLocalDpi xmlns:a14="http://schemas.microsoft.com/office/drawing/2010/main" val="0"/>
              </a:ext>
            </a:extLst>
          </a:blip>
          <a:srcRect/>
          <a:stretch>
            <a:fillRect/>
          </a:stretch>
        </p:blipFill>
        <p:spPr bwMode="auto">
          <a:xfrm>
            <a:off x="0" y="1390650"/>
            <a:ext cx="12192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176131" name="Rectangle 3"/>
          <p:cNvSpPr>
            <a:spLocks noChangeArrowheads="1"/>
          </p:cNvSpPr>
          <p:nvPr/>
        </p:nvSpPr>
        <p:spPr bwMode="white">
          <a:xfrm>
            <a:off x="0" y="1219200"/>
            <a:ext cx="11988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marL="115888" indent="14288" algn="just"/>
            <a:r>
              <a:rPr lang="en-US" sz="2800">
                <a:latin typeface="Times New Roman" pitchFamily="18" charset="0"/>
              </a:rPr>
              <a:t>Sau 11 năm nỗ lực phấn đấu, cuối cùng cánh cổng WTO đã mở ra với Việt Nam, 11/1/2007,  Việt Nam chính thức được kết nạp vào WTO</a:t>
            </a:r>
          </a:p>
        </p:txBody>
      </p:sp>
      <p:sp>
        <p:nvSpPr>
          <p:cNvPr id="176132" name="Rectangle 4"/>
          <p:cNvSpPr>
            <a:spLocks noGrp="1" noChangeArrowheads="1"/>
          </p:cNvSpPr>
          <p:nvPr>
            <p:ph type="title"/>
          </p:nvPr>
        </p:nvSpPr>
        <p:spPr bwMode="white">
          <a:xfrm>
            <a:off x="203200" y="533400"/>
            <a:ext cx="11277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algn="just"/>
            <a:r>
              <a:rPr lang="en-US" sz="2800">
                <a:latin typeface="Times New Roman" pitchFamily="18" charset="0"/>
              </a:rPr>
              <a:t>Quy</a:t>
            </a:r>
            <a:r>
              <a:rPr lang="en-US">
                <a:latin typeface="Times New Roman" pitchFamily="18" charset="0"/>
              </a:rPr>
              <a:t>ết tâm gia nhập</a:t>
            </a:r>
            <a:r>
              <a:rPr lang="en-US" sz="2800">
                <a:latin typeface="Times New Roman" pitchFamily="18" charset="0"/>
              </a:rPr>
              <a:t> WTO </a:t>
            </a:r>
          </a:p>
        </p:txBody>
      </p:sp>
      <p:sp>
        <p:nvSpPr>
          <p:cNvPr id="176133" name="AutoShape 5"/>
          <p:cNvSpPr>
            <a:spLocks noChangeArrowheads="1"/>
          </p:cNvSpPr>
          <p:nvPr/>
        </p:nvSpPr>
        <p:spPr bwMode="auto">
          <a:xfrm rot="-1112134">
            <a:off x="1727200" y="3505200"/>
            <a:ext cx="2548467" cy="476250"/>
          </a:xfrm>
          <a:prstGeom prst="rightArrow">
            <a:avLst>
              <a:gd name="adj1" fmla="val 54926"/>
              <a:gd name="adj2" fmla="val 125417"/>
            </a:avLst>
          </a:prstGeom>
          <a:gradFill rotWithShape="1">
            <a:gsLst>
              <a:gs pos="0">
                <a:schemeClr val="accent1"/>
              </a:gs>
              <a:gs pos="100000">
                <a:schemeClr val="accent1">
                  <a:gamma/>
                  <a:shade val="12549"/>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134" name="AutoShape 6"/>
          <p:cNvSpPr>
            <a:spLocks noChangeArrowheads="1"/>
          </p:cNvSpPr>
          <p:nvPr/>
        </p:nvSpPr>
        <p:spPr bwMode="auto">
          <a:xfrm rot="-1256126">
            <a:off x="5892800" y="2438400"/>
            <a:ext cx="2550584" cy="476250"/>
          </a:xfrm>
          <a:prstGeom prst="rightArrow">
            <a:avLst>
              <a:gd name="adj1" fmla="val 54926"/>
              <a:gd name="adj2" fmla="val 125521"/>
            </a:avLst>
          </a:prstGeom>
          <a:gradFill rotWithShape="1">
            <a:gsLst>
              <a:gs pos="0">
                <a:schemeClr val="accent1"/>
              </a:gs>
              <a:gs pos="100000">
                <a:schemeClr val="accent1">
                  <a:gamma/>
                  <a:shade val="12549"/>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76135" name="Group 7"/>
          <p:cNvGrpSpPr>
            <a:grpSpLocks/>
          </p:cNvGrpSpPr>
          <p:nvPr/>
        </p:nvGrpSpPr>
        <p:grpSpPr bwMode="auto">
          <a:xfrm>
            <a:off x="482600" y="2155826"/>
            <a:ext cx="11277600" cy="4625975"/>
            <a:chOff x="240" y="912"/>
            <a:chExt cx="5520" cy="3216"/>
          </a:xfrm>
        </p:grpSpPr>
        <p:sp>
          <p:nvSpPr>
            <p:cNvPr id="176136" name="Line 8"/>
            <p:cNvSpPr>
              <a:spLocks noChangeShapeType="1"/>
            </p:cNvSpPr>
            <p:nvPr/>
          </p:nvSpPr>
          <p:spPr bwMode="auto">
            <a:xfrm flipV="1">
              <a:off x="240" y="912"/>
              <a:ext cx="0" cy="3216"/>
            </a:xfrm>
            <a:prstGeom prst="line">
              <a:avLst/>
            </a:prstGeom>
            <a:noFill/>
            <a:ln w="57150">
              <a:solidFill>
                <a:srgbClr val="66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6137" name="Line 9"/>
            <p:cNvSpPr>
              <a:spLocks noChangeShapeType="1"/>
            </p:cNvSpPr>
            <p:nvPr/>
          </p:nvSpPr>
          <p:spPr bwMode="auto">
            <a:xfrm>
              <a:off x="240" y="4128"/>
              <a:ext cx="5520" cy="0"/>
            </a:xfrm>
            <a:prstGeom prst="line">
              <a:avLst/>
            </a:prstGeom>
            <a:noFill/>
            <a:ln w="57150">
              <a:solidFill>
                <a:srgbClr val="66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6138" name="Line 10"/>
            <p:cNvSpPr>
              <a:spLocks noChangeShapeType="1"/>
            </p:cNvSpPr>
            <p:nvPr/>
          </p:nvSpPr>
          <p:spPr bwMode="auto">
            <a:xfrm>
              <a:off x="1200" y="3600"/>
              <a:ext cx="0" cy="528"/>
            </a:xfrm>
            <a:prstGeom prst="line">
              <a:avLst/>
            </a:prstGeom>
            <a:noFill/>
            <a:ln w="57150">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6139" name="Line 11"/>
            <p:cNvSpPr>
              <a:spLocks noChangeShapeType="1"/>
            </p:cNvSpPr>
            <p:nvPr/>
          </p:nvSpPr>
          <p:spPr bwMode="auto">
            <a:xfrm>
              <a:off x="3024" y="3024"/>
              <a:ext cx="0" cy="1104"/>
            </a:xfrm>
            <a:prstGeom prst="line">
              <a:avLst/>
            </a:prstGeom>
            <a:noFill/>
            <a:ln w="57150">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6140" name="Line 12"/>
            <p:cNvSpPr>
              <a:spLocks noChangeShapeType="1"/>
            </p:cNvSpPr>
            <p:nvPr/>
          </p:nvSpPr>
          <p:spPr bwMode="auto">
            <a:xfrm>
              <a:off x="4944" y="2256"/>
              <a:ext cx="0" cy="1872"/>
            </a:xfrm>
            <a:prstGeom prst="line">
              <a:avLst/>
            </a:prstGeom>
            <a:noFill/>
            <a:ln w="57150">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6141" name="Group 13"/>
          <p:cNvGrpSpPr>
            <a:grpSpLocks/>
          </p:cNvGrpSpPr>
          <p:nvPr/>
        </p:nvGrpSpPr>
        <p:grpSpPr bwMode="auto">
          <a:xfrm>
            <a:off x="4368801" y="3360738"/>
            <a:ext cx="3630084" cy="2278062"/>
            <a:chOff x="3936" y="960"/>
            <a:chExt cx="1776" cy="1584"/>
          </a:xfrm>
        </p:grpSpPr>
        <p:pic>
          <p:nvPicPr>
            <p:cNvPr id="176142" name="Picture 14" descr="images994283_images980591_w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 y="960"/>
              <a:ext cx="1728" cy="1288"/>
            </a:xfrm>
            <a:prstGeom prst="rect">
              <a:avLst/>
            </a:prstGeom>
            <a:noFill/>
            <a:ln w="9525">
              <a:solidFill>
                <a:schemeClr val="tx1"/>
              </a:solidFill>
              <a:miter lim="800000"/>
              <a:headEnd/>
              <a:tailEnd/>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76143" name="Rectangle 15"/>
            <p:cNvSpPr>
              <a:spLocks noChangeArrowheads="1"/>
            </p:cNvSpPr>
            <p:nvPr/>
          </p:nvSpPr>
          <p:spPr bwMode="gray">
            <a:xfrm>
              <a:off x="4128" y="2352"/>
              <a:ext cx="15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rotWithShape="0">
                      <a:schemeClr val="bg2">
                        <a:alpha val="50000"/>
                      </a:schemeClr>
                    </a:outerShdw>
                  </a:effectLst>
                </a14:hiddenEffects>
              </a:ext>
            </a:extLst>
          </p:spPr>
          <p:txBody>
            <a:bodyPr wrap="none" lIns="0" tIns="0" rIns="0" bIns="0" anchor="ctr"/>
            <a:lstStyle/>
            <a:p>
              <a:pPr algn="ctr" defTabSz="909638"/>
              <a:r>
                <a:rPr lang="en-US" sz="2000" b="1">
                  <a:effectLst>
                    <a:outerShdw blurRad="38100" dist="38100" dir="2700000" algn="tl">
                      <a:srgbClr val="C0C0C0"/>
                    </a:outerShdw>
                  </a:effectLst>
                  <a:latin typeface="Times New Roman" pitchFamily="18" charset="0"/>
                  <a:cs typeface="Arial" charset="0"/>
                </a:rPr>
                <a:t>C</a:t>
              </a:r>
              <a:r>
                <a:rPr lang="en-US" sz="2000" b="1">
                  <a:effectLst>
                    <a:outerShdw blurRad="38100" dist="38100" dir="2700000" algn="tl">
                      <a:srgbClr val="C0C0C0"/>
                    </a:outerShdw>
                  </a:effectLst>
                  <a:latin typeface="Times New Roman" pitchFamily="18" charset="0"/>
                </a:rPr>
                <a:t>ánh cổng</a:t>
              </a:r>
              <a:r>
                <a:rPr lang="en-US" sz="2000" b="1">
                  <a:effectLst>
                    <a:outerShdw blurRad="38100" dist="38100" dir="2700000" algn="tl">
                      <a:srgbClr val="C0C0C0"/>
                    </a:outerShdw>
                  </a:effectLst>
                  <a:latin typeface="Times New Roman" pitchFamily="18" charset="0"/>
                  <a:cs typeface="Arial" charset="0"/>
                </a:rPr>
                <a:t> WTO</a:t>
              </a:r>
            </a:p>
          </p:txBody>
        </p:sp>
      </p:grpSp>
      <p:grpSp>
        <p:nvGrpSpPr>
          <p:cNvPr id="176144" name="Group 16"/>
          <p:cNvGrpSpPr>
            <a:grpSpLocks/>
          </p:cNvGrpSpPr>
          <p:nvPr/>
        </p:nvGrpSpPr>
        <p:grpSpPr bwMode="auto">
          <a:xfrm>
            <a:off x="406400" y="4295776"/>
            <a:ext cx="4064000" cy="2233613"/>
            <a:chOff x="192" y="2502"/>
            <a:chExt cx="1920" cy="1407"/>
          </a:xfrm>
        </p:grpSpPr>
        <p:pic>
          <p:nvPicPr>
            <p:cNvPr id="176145" name="Picture 17" descr="20060517112506wto_vn2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 y="2502"/>
              <a:ext cx="1530" cy="1074"/>
            </a:xfrm>
            <a:prstGeom prst="rect">
              <a:avLst/>
            </a:prstGeom>
            <a:noFill/>
            <a:ln>
              <a:noFill/>
            </a:ln>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46" name="Rectangle 18"/>
            <p:cNvSpPr>
              <a:spLocks noChangeArrowheads="1"/>
            </p:cNvSpPr>
            <p:nvPr/>
          </p:nvSpPr>
          <p:spPr bwMode="white">
            <a:xfrm>
              <a:off x="192" y="3621"/>
              <a:ext cx="19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r>
                <a:rPr lang="en-US" sz="2400">
                  <a:latin typeface="Times New Roman" pitchFamily="18" charset="0"/>
                </a:rPr>
                <a:t>Việt Nam nỗ lực hết mình để gia nhập WTO</a:t>
              </a:r>
            </a:p>
          </p:txBody>
        </p:sp>
      </p:grpSp>
      <p:grpSp>
        <p:nvGrpSpPr>
          <p:cNvPr id="176147" name="Group 19"/>
          <p:cNvGrpSpPr>
            <a:grpSpLocks/>
          </p:cNvGrpSpPr>
          <p:nvPr/>
        </p:nvGrpSpPr>
        <p:grpSpPr bwMode="auto">
          <a:xfrm>
            <a:off x="7721600" y="2297114"/>
            <a:ext cx="4165600" cy="2732087"/>
            <a:chOff x="3648" y="1243"/>
            <a:chExt cx="1968" cy="1721"/>
          </a:xfrm>
        </p:grpSpPr>
        <p:sp>
          <p:nvSpPr>
            <p:cNvPr id="176148" name="Rectangle 20"/>
            <p:cNvSpPr>
              <a:spLocks noChangeArrowheads="1"/>
            </p:cNvSpPr>
            <p:nvPr/>
          </p:nvSpPr>
          <p:spPr bwMode="white">
            <a:xfrm>
              <a:off x="3648" y="2388"/>
              <a:ext cx="196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marL="609600" indent="-609600" algn="just"/>
              <a:r>
                <a:rPr lang="en-US" sz="2000" b="1">
                  <a:effectLst>
                    <a:outerShdw blurRad="38100" dist="38100" dir="2700000" algn="tl">
                      <a:srgbClr val="C0C0C0"/>
                    </a:outerShdw>
                  </a:effectLst>
                  <a:latin typeface=".VnTime" pitchFamily="34" charset="0"/>
                </a:rPr>
                <a:t>	</a:t>
              </a:r>
              <a:r>
                <a:rPr lang="en-US" b="1">
                  <a:latin typeface="Times New Roman" pitchFamily="18" charset="0"/>
                </a:rPr>
                <a:t>Việt Nam chính thức được kết nạp vào WTO</a:t>
              </a:r>
            </a:p>
          </p:txBody>
        </p:sp>
        <p:pic>
          <p:nvPicPr>
            <p:cNvPr id="176149" name="Picture 21" descr="VN-WTO"/>
            <p:cNvPicPr>
              <a:picLocks noChangeAspect="1" noChangeArrowheads="1"/>
            </p:cNvPicPr>
            <p:nvPr/>
          </p:nvPicPr>
          <p:blipFill>
            <a:blip r:embed="rId5">
              <a:extLst>
                <a:ext uri="{28A0092B-C50C-407E-A947-70E740481C1C}">
                  <a14:useLocalDpi xmlns:a14="http://schemas.microsoft.com/office/drawing/2010/main" val="0"/>
                </a:ext>
              </a:extLst>
            </a:blip>
            <a:srcRect b="36363"/>
            <a:stretch>
              <a:fillRect/>
            </a:stretch>
          </p:blipFill>
          <p:spPr bwMode="auto">
            <a:xfrm>
              <a:off x="3976" y="1243"/>
              <a:ext cx="1584" cy="1109"/>
            </a:xfrm>
            <a:prstGeom prst="rect">
              <a:avLst/>
            </a:prstGeom>
            <a:noFill/>
            <a:effectLst>
              <a:outerShdw dist="107763" dir="189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grpSp>
      <p:sp>
        <p:nvSpPr>
          <p:cNvPr id="176150" name="WordArt 22"/>
          <p:cNvSpPr>
            <a:spLocks noChangeArrowheads="1" noChangeShapeType="1" noTextEdit="1"/>
          </p:cNvSpPr>
          <p:nvPr/>
        </p:nvSpPr>
        <p:spPr bwMode="auto">
          <a:xfrm>
            <a:off x="1320800" y="2381250"/>
            <a:ext cx="8432800" cy="3962400"/>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kern="10">
                <a:ln w="9525">
                  <a:round/>
                  <a:headEnd/>
                  <a:tailEnd/>
                </a:ln>
                <a:gradFill rotWithShape="0">
                  <a:gsLst>
                    <a:gs pos="0">
                      <a:srgbClr val="FFE701"/>
                    </a:gs>
                    <a:gs pos="100000">
                      <a:srgbClr val="FE3E02"/>
                    </a:gs>
                  </a:gsLst>
                  <a:lin ang="5400000" scaled="1"/>
                </a:gradFill>
                <a:latin typeface="Impact"/>
              </a:rPr>
              <a:t>150</a:t>
            </a:r>
          </a:p>
        </p:txBody>
      </p:sp>
    </p:spTree>
    <p:extLst>
      <p:ext uri="{BB962C8B-B14F-4D97-AF65-F5344CB8AC3E}">
        <p14:creationId xmlns:p14="http://schemas.microsoft.com/office/powerpoint/2010/main" val="4274412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76144"/>
                                        </p:tgtEl>
                                        <p:attrNameLst>
                                          <p:attrName>style.visibility</p:attrName>
                                        </p:attrNameLst>
                                      </p:cBhvr>
                                      <p:to>
                                        <p:strVal val="visible"/>
                                      </p:to>
                                    </p:set>
                                    <p:anim calcmode="lin" valueType="num">
                                      <p:cBhvr additive="base">
                                        <p:cTn id="7" dur="500" fill="hold"/>
                                        <p:tgtEl>
                                          <p:spTgt spid="176144"/>
                                        </p:tgtEl>
                                        <p:attrNameLst>
                                          <p:attrName>ppt_x</p:attrName>
                                        </p:attrNameLst>
                                      </p:cBhvr>
                                      <p:tavLst>
                                        <p:tav tm="0">
                                          <p:val>
                                            <p:strVal val="#ppt_x"/>
                                          </p:val>
                                        </p:tav>
                                        <p:tav tm="100000">
                                          <p:val>
                                            <p:strVal val="#ppt_x"/>
                                          </p:val>
                                        </p:tav>
                                      </p:tavLst>
                                    </p:anim>
                                    <p:anim calcmode="lin" valueType="num">
                                      <p:cBhvr additive="base">
                                        <p:cTn id="8" dur="500" fill="hold"/>
                                        <p:tgtEl>
                                          <p:spTgt spid="17614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6133"/>
                                        </p:tgtEl>
                                        <p:attrNameLst>
                                          <p:attrName>style.visibility</p:attrName>
                                        </p:attrNameLst>
                                      </p:cBhvr>
                                      <p:to>
                                        <p:strVal val="visible"/>
                                      </p:to>
                                    </p:set>
                                    <p:animEffect transition="in" filter="wipe(left)">
                                      <p:cBhvr>
                                        <p:cTn id="12" dur="500"/>
                                        <p:tgtEl>
                                          <p:spTgt spid="176133"/>
                                        </p:tgtEl>
                                      </p:cBhvr>
                                    </p:animEffect>
                                  </p:childTnLst>
                                </p:cTn>
                              </p:par>
                            </p:childTnLst>
                          </p:cTn>
                        </p:par>
                        <p:par>
                          <p:cTn id="13" fill="hold" nodeType="afterGroup">
                            <p:stCondLst>
                              <p:cond delay="1000"/>
                            </p:stCondLst>
                            <p:childTnLst>
                              <p:par>
                                <p:cTn id="14" presetID="2" presetClass="entr" presetSubtype="4" fill="hold" nodeType="afterEffect">
                                  <p:stCondLst>
                                    <p:cond delay="0"/>
                                  </p:stCondLst>
                                  <p:childTnLst>
                                    <p:set>
                                      <p:cBhvr>
                                        <p:cTn id="15" dur="1" fill="hold">
                                          <p:stCondLst>
                                            <p:cond delay="0"/>
                                          </p:stCondLst>
                                        </p:cTn>
                                        <p:tgtEl>
                                          <p:spTgt spid="176141"/>
                                        </p:tgtEl>
                                        <p:attrNameLst>
                                          <p:attrName>style.visibility</p:attrName>
                                        </p:attrNameLst>
                                      </p:cBhvr>
                                      <p:to>
                                        <p:strVal val="visible"/>
                                      </p:to>
                                    </p:set>
                                    <p:anim calcmode="lin" valueType="num">
                                      <p:cBhvr additive="base">
                                        <p:cTn id="16" dur="500" fill="hold"/>
                                        <p:tgtEl>
                                          <p:spTgt spid="176141"/>
                                        </p:tgtEl>
                                        <p:attrNameLst>
                                          <p:attrName>ppt_x</p:attrName>
                                        </p:attrNameLst>
                                      </p:cBhvr>
                                      <p:tavLst>
                                        <p:tav tm="0">
                                          <p:val>
                                            <p:strVal val="#ppt_x"/>
                                          </p:val>
                                        </p:tav>
                                        <p:tav tm="100000">
                                          <p:val>
                                            <p:strVal val="#ppt_x"/>
                                          </p:val>
                                        </p:tav>
                                      </p:tavLst>
                                    </p:anim>
                                    <p:anim calcmode="lin" valueType="num">
                                      <p:cBhvr additive="base">
                                        <p:cTn id="17" dur="500" fill="hold"/>
                                        <p:tgtEl>
                                          <p:spTgt spid="176141"/>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76134"/>
                                        </p:tgtEl>
                                        <p:attrNameLst>
                                          <p:attrName>style.visibility</p:attrName>
                                        </p:attrNameLst>
                                      </p:cBhvr>
                                      <p:to>
                                        <p:strVal val="visible"/>
                                      </p:to>
                                    </p:set>
                                    <p:animEffect transition="in" filter="wipe(left)">
                                      <p:cBhvr>
                                        <p:cTn id="21" dur="500"/>
                                        <p:tgtEl>
                                          <p:spTgt spid="176134"/>
                                        </p:tgtEl>
                                      </p:cBhvr>
                                    </p:animEffect>
                                  </p:childTnLst>
                                </p:cTn>
                              </p:par>
                            </p:childTnLst>
                          </p:cTn>
                        </p:par>
                        <p:par>
                          <p:cTn id="22" fill="hold" nodeType="afterGroup">
                            <p:stCondLst>
                              <p:cond delay="2000"/>
                            </p:stCondLst>
                            <p:childTnLst>
                              <p:par>
                                <p:cTn id="23" presetID="2" presetClass="entr" presetSubtype="4" fill="hold" nodeType="afterEffect">
                                  <p:stCondLst>
                                    <p:cond delay="0"/>
                                  </p:stCondLst>
                                  <p:childTnLst>
                                    <p:set>
                                      <p:cBhvr>
                                        <p:cTn id="24" dur="1" fill="hold">
                                          <p:stCondLst>
                                            <p:cond delay="0"/>
                                          </p:stCondLst>
                                        </p:cTn>
                                        <p:tgtEl>
                                          <p:spTgt spid="176147"/>
                                        </p:tgtEl>
                                        <p:attrNameLst>
                                          <p:attrName>style.visibility</p:attrName>
                                        </p:attrNameLst>
                                      </p:cBhvr>
                                      <p:to>
                                        <p:strVal val="visible"/>
                                      </p:to>
                                    </p:set>
                                    <p:anim calcmode="lin" valueType="num">
                                      <p:cBhvr additive="base">
                                        <p:cTn id="25" dur="500" fill="hold"/>
                                        <p:tgtEl>
                                          <p:spTgt spid="176147"/>
                                        </p:tgtEl>
                                        <p:attrNameLst>
                                          <p:attrName>ppt_x</p:attrName>
                                        </p:attrNameLst>
                                      </p:cBhvr>
                                      <p:tavLst>
                                        <p:tav tm="0">
                                          <p:val>
                                            <p:strVal val="#ppt_x"/>
                                          </p:val>
                                        </p:tav>
                                        <p:tav tm="100000">
                                          <p:val>
                                            <p:strVal val="#ppt_x"/>
                                          </p:val>
                                        </p:tav>
                                      </p:tavLst>
                                    </p:anim>
                                    <p:anim calcmode="lin" valueType="num">
                                      <p:cBhvr additive="base">
                                        <p:cTn id="26" dur="500" fill="hold"/>
                                        <p:tgtEl>
                                          <p:spTgt spid="176147"/>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76131"/>
                                        </p:tgtEl>
                                        <p:attrNameLst>
                                          <p:attrName>style.visibility</p:attrName>
                                        </p:attrNameLst>
                                      </p:cBhvr>
                                      <p:to>
                                        <p:strVal val="visible"/>
                                      </p:to>
                                    </p:set>
                                    <p:animEffect transition="in" filter="wipe(left)">
                                      <p:cBhvr>
                                        <p:cTn id="30" dur="500"/>
                                        <p:tgtEl>
                                          <p:spTgt spid="1761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176150"/>
                                        </p:tgtEl>
                                        <p:attrNameLst>
                                          <p:attrName>style.visibility</p:attrName>
                                        </p:attrNameLst>
                                      </p:cBhvr>
                                      <p:to>
                                        <p:strVal val="visible"/>
                                      </p:to>
                                    </p:set>
                                    <p:anim calcmode="lin" valueType="num">
                                      <p:cBhvr>
                                        <p:cTn id="35" dur="500" fill="hold"/>
                                        <p:tgtEl>
                                          <p:spTgt spid="176150"/>
                                        </p:tgtEl>
                                        <p:attrNameLst>
                                          <p:attrName>ppt_w</p:attrName>
                                        </p:attrNameLst>
                                      </p:cBhvr>
                                      <p:tavLst>
                                        <p:tav tm="0">
                                          <p:val>
                                            <p:fltVal val="0"/>
                                          </p:val>
                                        </p:tav>
                                        <p:tav tm="100000">
                                          <p:val>
                                            <p:strVal val="#ppt_w"/>
                                          </p:val>
                                        </p:tav>
                                      </p:tavLst>
                                    </p:anim>
                                    <p:anim calcmode="lin" valueType="num">
                                      <p:cBhvr>
                                        <p:cTn id="36" dur="500" fill="hold"/>
                                        <p:tgtEl>
                                          <p:spTgt spid="176150"/>
                                        </p:tgtEl>
                                        <p:attrNameLst>
                                          <p:attrName>ppt_h</p:attrName>
                                        </p:attrNameLst>
                                      </p:cBhvr>
                                      <p:tavLst>
                                        <p:tav tm="0">
                                          <p:val>
                                            <p:fltVal val="0"/>
                                          </p:val>
                                        </p:tav>
                                        <p:tav tm="100000">
                                          <p:val>
                                            <p:strVal val="#ppt_h"/>
                                          </p:val>
                                        </p:tav>
                                      </p:tavLst>
                                    </p:anim>
                                    <p:animEffect transition="in" filter="fade">
                                      <p:cBhvr>
                                        <p:cTn id="37" dur="500"/>
                                        <p:tgtEl>
                                          <p:spTgt spid="17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p:bldP spid="176133" grpId="0" animBg="1"/>
      <p:bldP spid="176134" grpId="0" animBg="1"/>
      <p:bldP spid="17615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bwMode="white">
          <a:xfrm>
            <a:off x="2540000" y="406400"/>
            <a:ext cx="90424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lstStyle/>
          <a:p>
            <a:r>
              <a:rPr lang="en-US" sz="2400">
                <a:latin typeface="Times New Roman" pitchFamily="18" charset="0"/>
              </a:rPr>
              <a:t>Tăng cường hoạt động ở Liêp Hợp Quốc</a:t>
            </a:r>
          </a:p>
        </p:txBody>
      </p:sp>
      <p:pic>
        <p:nvPicPr>
          <p:cNvPr id="17715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b="5971"/>
          <a:stretch>
            <a:fillRect/>
          </a:stretch>
        </p:blipFill>
        <p:spPr>
          <a:xfrm>
            <a:off x="5689600" y="1257300"/>
            <a:ext cx="5892800" cy="2533650"/>
          </a:xfrm>
          <a:noFill/>
          <a:ln/>
        </p:spPr>
      </p:pic>
      <p:pic>
        <p:nvPicPr>
          <p:cNvPr id="177156" name="Picture 4"/>
          <p:cNvPicPr>
            <a:picLocks noChangeAspect="1" noChangeArrowheads="1"/>
          </p:cNvPicPr>
          <p:nvPr/>
        </p:nvPicPr>
        <p:blipFill>
          <a:blip r:embed="rId3">
            <a:extLst>
              <a:ext uri="{28A0092B-C50C-407E-A947-70E740481C1C}">
                <a14:useLocalDpi xmlns:a14="http://schemas.microsoft.com/office/drawing/2010/main" val="0"/>
              </a:ext>
            </a:extLst>
          </a:blip>
          <a:srcRect b="5971"/>
          <a:stretch>
            <a:fillRect/>
          </a:stretch>
        </p:blipFill>
        <p:spPr bwMode="auto">
          <a:xfrm>
            <a:off x="5689600" y="3771900"/>
            <a:ext cx="5892800"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157" name="Picture 5" descr="Co Lien Hop Quoc"/>
          <p:cNvPicPr>
            <a:picLocks noChangeAspect="1" noChangeArrowheads="1"/>
          </p:cNvPicPr>
          <p:nvPr/>
        </p:nvPicPr>
        <p:blipFill>
          <a:blip r:embed="rId4">
            <a:lum bright="-6000" contrast="42000"/>
            <a:extLst>
              <a:ext uri="{28A0092B-C50C-407E-A947-70E740481C1C}">
                <a14:useLocalDpi xmlns:a14="http://schemas.microsoft.com/office/drawing/2010/main" val="0"/>
              </a:ext>
            </a:extLst>
          </a:blip>
          <a:srcRect/>
          <a:stretch>
            <a:fillRect/>
          </a:stretch>
        </p:blipFill>
        <p:spPr bwMode="auto">
          <a:xfrm>
            <a:off x="711200" y="1277938"/>
            <a:ext cx="4978400" cy="2455862"/>
          </a:xfrm>
          <a:prstGeom prst="rect">
            <a:avLst/>
          </a:prstGeom>
          <a:noFill/>
          <a:extLst>
            <a:ext uri="{909E8E84-426E-40DD-AFC4-6F175D3DCCD1}">
              <a14:hiddenFill xmlns:a14="http://schemas.microsoft.com/office/drawing/2010/main">
                <a:solidFill>
                  <a:srgbClr val="FFFFFF"/>
                </a:solidFill>
              </a14:hiddenFill>
            </a:ext>
          </a:extLst>
        </p:spPr>
      </p:pic>
      <p:sp>
        <p:nvSpPr>
          <p:cNvPr id="177158" name="Rectangle 6"/>
          <p:cNvSpPr>
            <a:spLocks noChangeArrowheads="1"/>
          </p:cNvSpPr>
          <p:nvPr/>
        </p:nvSpPr>
        <p:spPr bwMode="auto">
          <a:xfrm>
            <a:off x="711200" y="3810000"/>
            <a:ext cx="4876800" cy="2514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274320" anchor="ctr" anchorCtr="1"/>
          <a:lstStyle/>
          <a:p>
            <a:pPr marL="342900" indent="-342900">
              <a:spcBef>
                <a:spcPct val="20000"/>
              </a:spcBef>
              <a:buClr>
                <a:schemeClr val="accent2"/>
              </a:buClr>
              <a:buFont typeface="Wingdings" pitchFamily="2" charset="2"/>
              <a:buNone/>
            </a:pPr>
            <a:r>
              <a:rPr lang="en-US" sz="2400" b="1">
                <a:latin typeface="Times New Roman" pitchFamily="18" charset="0"/>
              </a:rPr>
              <a:t>	Cờ, trụ sở của Liên Hợp Quốc tại Thuỵ Sỹ và phiên họp của </a:t>
            </a:r>
            <a:r>
              <a:rPr lang="en-US" sz="2400" b="1" smtClean="0">
                <a:latin typeface="Times New Roman" pitchFamily="18" charset="0"/>
              </a:rPr>
              <a:t>HĐBA </a:t>
            </a:r>
            <a:r>
              <a:rPr lang="en-US" sz="2400" b="1">
                <a:latin typeface="Times New Roman" pitchFamily="18" charset="0"/>
              </a:rPr>
              <a:t>Liên Hợp Quốc</a:t>
            </a:r>
          </a:p>
        </p:txBody>
      </p:sp>
    </p:spTree>
    <p:extLst>
      <p:ext uri="{BB962C8B-B14F-4D97-AF65-F5344CB8AC3E}">
        <p14:creationId xmlns:p14="http://schemas.microsoft.com/office/powerpoint/2010/main" val="35318963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WordArt 2"/>
          <p:cNvSpPr>
            <a:spLocks noChangeArrowheads="1" noChangeShapeType="1" noTextEdit="1"/>
          </p:cNvSpPr>
          <p:nvPr/>
        </p:nvSpPr>
        <p:spPr bwMode="auto">
          <a:xfrm>
            <a:off x="812800" y="2187576"/>
            <a:ext cx="10058400" cy="3070225"/>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78889"/>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kern="10">
                <a:ln w="9525">
                  <a:round/>
                  <a:headEnd/>
                  <a:tailEnd/>
                </a:ln>
                <a:gradFill rotWithShape="0">
                  <a:gsLst>
                    <a:gs pos="0">
                      <a:srgbClr val="FFE701"/>
                    </a:gs>
                    <a:gs pos="100000">
                      <a:srgbClr val="FE3E02"/>
                    </a:gs>
                  </a:gsLst>
                  <a:lin ang="5400000" scaled="1"/>
                </a:gradFill>
                <a:latin typeface=".VnBahamasBH"/>
              </a:rPr>
              <a:t>20/9/1977</a:t>
            </a:r>
          </a:p>
        </p:txBody>
      </p:sp>
      <p:pic>
        <p:nvPicPr>
          <p:cNvPr id="178179" name="Picture 3" descr="43"/>
          <p:cNvPicPr>
            <a:picLocks noChangeAspect="1" noChangeArrowheads="1"/>
          </p:cNvPicPr>
          <p:nvPr/>
        </p:nvPicPr>
        <p:blipFill>
          <a:blip r:embed="rId2">
            <a:extLst>
              <a:ext uri="{28A0092B-C50C-407E-A947-70E740481C1C}">
                <a14:useLocalDpi xmlns:a14="http://schemas.microsoft.com/office/drawing/2010/main" val="0"/>
              </a:ext>
            </a:extLst>
          </a:blip>
          <a:srcRect l="5661" t="2170" r="5661" b="6691"/>
          <a:stretch>
            <a:fillRect/>
          </a:stretch>
        </p:blipFill>
        <p:spPr bwMode="auto">
          <a:xfrm>
            <a:off x="6096000" y="2057401"/>
            <a:ext cx="5520267" cy="3698875"/>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78180" name="Rectangle 4"/>
          <p:cNvSpPr>
            <a:spLocks noGrp="1" noChangeArrowheads="1"/>
          </p:cNvSpPr>
          <p:nvPr>
            <p:ph type="title"/>
          </p:nvPr>
        </p:nvSpPr>
        <p:spPr bwMode="white">
          <a:xfrm>
            <a:off x="2050472" y="510309"/>
            <a:ext cx="11277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lstStyle/>
          <a:p>
            <a:r>
              <a:rPr lang="en-US" sz="2800">
                <a:latin typeface="Times New Roman" pitchFamily="18" charset="0"/>
              </a:rPr>
              <a:t>Tăng cường hoạt động ở Liên Hơp Quốc</a:t>
            </a:r>
          </a:p>
        </p:txBody>
      </p:sp>
      <p:pic>
        <p:nvPicPr>
          <p:cNvPr id="178181" name="Picture 5" descr="images985361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524000"/>
            <a:ext cx="3962400" cy="2185988"/>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178182" name="Picture 6" descr="VN gi anhap LH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2066926"/>
            <a:ext cx="4267200" cy="4486275"/>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78183" name="Picture 7" descr="KOFI ANAL DEN VN"/>
          <p:cNvPicPr>
            <a:picLocks noChangeAspect="1" noChangeArrowheads="1"/>
          </p:cNvPicPr>
          <p:nvPr/>
        </p:nvPicPr>
        <p:blipFill>
          <a:blip r:embed="rId5">
            <a:extLst>
              <a:ext uri="{28A0092B-C50C-407E-A947-70E740481C1C}">
                <a14:useLocalDpi xmlns:a14="http://schemas.microsoft.com/office/drawing/2010/main" val="0"/>
              </a:ext>
            </a:extLst>
          </a:blip>
          <a:srcRect l="4311" t="2441" r="3697" b="19431"/>
          <a:stretch>
            <a:fillRect/>
          </a:stretch>
        </p:blipFill>
        <p:spPr bwMode="auto">
          <a:xfrm>
            <a:off x="7010400" y="3886201"/>
            <a:ext cx="3962400" cy="1901825"/>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178184" name="Picture 8" descr="27"/>
          <p:cNvPicPr>
            <a:picLocks noChangeAspect="1" noChangeArrowheads="1"/>
          </p:cNvPicPr>
          <p:nvPr/>
        </p:nvPicPr>
        <p:blipFill>
          <a:blip r:embed="rId6">
            <a:extLst>
              <a:ext uri="{28A0092B-C50C-407E-A947-70E740481C1C}">
                <a14:useLocalDpi xmlns:a14="http://schemas.microsoft.com/office/drawing/2010/main" val="0"/>
              </a:ext>
            </a:extLst>
          </a:blip>
          <a:srcRect l="3391" t="3766" r="3391" b="3963"/>
          <a:stretch>
            <a:fillRect/>
          </a:stretch>
        </p:blipFill>
        <p:spPr bwMode="auto">
          <a:xfrm>
            <a:off x="3352800" y="2133600"/>
            <a:ext cx="5588000" cy="373380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78185" name="Picture 9" descr="17"/>
          <p:cNvPicPr>
            <a:picLocks noChangeAspect="1" noChangeArrowheads="1"/>
          </p:cNvPicPr>
          <p:nvPr/>
        </p:nvPicPr>
        <p:blipFill>
          <a:blip r:embed="rId7">
            <a:extLst>
              <a:ext uri="{28A0092B-C50C-407E-A947-70E740481C1C}">
                <a14:useLocalDpi xmlns:a14="http://schemas.microsoft.com/office/drawing/2010/main" val="0"/>
              </a:ext>
            </a:extLst>
          </a:blip>
          <a:srcRect l="2083" b="2420"/>
          <a:stretch>
            <a:fillRect/>
          </a:stretch>
        </p:blipFill>
        <p:spPr bwMode="auto">
          <a:xfrm>
            <a:off x="508000" y="2057400"/>
            <a:ext cx="5486400" cy="367665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78186" name="WordArt 10"/>
          <p:cNvSpPr>
            <a:spLocks noChangeArrowheads="1" noChangeShapeType="1" noTextEdit="1"/>
          </p:cNvSpPr>
          <p:nvPr/>
        </p:nvSpPr>
        <p:spPr bwMode="auto">
          <a:xfrm>
            <a:off x="1320800" y="1219201"/>
            <a:ext cx="8940800" cy="866775"/>
          </a:xfrm>
          <a:prstGeom prst="rect">
            <a:avLst/>
          </a:prstGeom>
        </p:spPr>
        <p:txBody>
          <a:bodyPr wrap="none" fromWordArt="1">
            <a:prstTxWarp prst="textPlain">
              <a:avLst>
                <a:gd name="adj" fmla="val 50000"/>
              </a:avLst>
            </a:prstTxWarp>
          </a:bodyPr>
          <a:lstStyle/>
          <a:p>
            <a:pPr algn="ctr"/>
            <a:r>
              <a:rPr lang="en-US" sz="2000" b="1" kern="10">
                <a:ln w="12700">
                  <a:solidFill>
                    <a:srgbClr val="663300"/>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prstShdw prst="shdw17" dist="17961" dir="2700000">
                    <a:srgbClr val="663300">
                      <a:gamma/>
                      <a:shade val="60000"/>
                      <a:invGamma/>
                    </a:srgbClr>
                  </a:prstShdw>
                </a:effectLst>
                <a:latin typeface="Arial"/>
                <a:cs typeface="Arial"/>
              </a:rPr>
              <a:t>Việt Nam gia nhập Liên Hợp Quốc</a:t>
            </a:r>
          </a:p>
        </p:txBody>
      </p:sp>
      <p:sp>
        <p:nvSpPr>
          <p:cNvPr id="178187" name="Rectangle 11"/>
          <p:cNvSpPr>
            <a:spLocks noChangeArrowheads="1"/>
          </p:cNvSpPr>
          <p:nvPr/>
        </p:nvSpPr>
        <p:spPr bwMode="white">
          <a:xfrm>
            <a:off x="6400800" y="6019800"/>
            <a:ext cx="5384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r>
              <a:rPr kumimoji="1" lang="en-US" sz="2400" b="1" i="1">
                <a:latin typeface="Times New Roman" pitchFamily="18" charset="0"/>
              </a:rPr>
              <a:t>Kofi Anal – Tổng thư ký LHQ đến thăm Việt Nam, 2006</a:t>
            </a:r>
          </a:p>
        </p:txBody>
      </p:sp>
      <p:sp>
        <p:nvSpPr>
          <p:cNvPr id="178188" name="AutoShape 12">
            <a:hlinkClick r:id="rId8" action="ppaction://program" highlightClick="1"/>
          </p:cNvPr>
          <p:cNvSpPr>
            <a:spLocks noChangeArrowheads="1"/>
          </p:cNvSpPr>
          <p:nvPr/>
        </p:nvSpPr>
        <p:spPr bwMode="auto">
          <a:xfrm>
            <a:off x="10871200" y="1225304"/>
            <a:ext cx="183646" cy="368791"/>
          </a:xfrm>
          <a:prstGeom prst="actionButtonMovie">
            <a:avLst/>
          </a:prstGeom>
          <a:solidFill>
            <a:schemeClr val="accent1"/>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17961" dir="13500000" algn="ctr" rotWithShape="0">
                    <a:schemeClr val="bg2"/>
                  </a:outerShdw>
                </a:effectLst>
              </a14:hiddenEffects>
            </a:ext>
          </a:extLst>
        </p:spPr>
        <p:txBody>
          <a:bodyPr wrap="none" lIns="90903" tIns="45452" rIns="90903" bIns="45452" anchor="ctr">
            <a:spAutoFit/>
          </a:bodyPr>
          <a:lstStyle/>
          <a:p>
            <a:endParaRPr lang="en-US"/>
          </a:p>
        </p:txBody>
      </p:sp>
    </p:spTree>
    <p:extLst>
      <p:ext uri="{BB962C8B-B14F-4D97-AF65-F5344CB8AC3E}">
        <p14:creationId xmlns:p14="http://schemas.microsoft.com/office/powerpoint/2010/main" val="1086376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78178"/>
                                        </p:tgtEl>
                                        <p:attrNameLst>
                                          <p:attrName>style.visibility</p:attrName>
                                        </p:attrNameLst>
                                      </p:cBhvr>
                                      <p:to>
                                        <p:strVal val="visible"/>
                                      </p:to>
                                    </p:set>
                                    <p:anim calcmode="lin" valueType="num">
                                      <p:cBhvr>
                                        <p:cTn id="7" dur="500" fill="hold"/>
                                        <p:tgtEl>
                                          <p:spTgt spid="178178"/>
                                        </p:tgtEl>
                                        <p:attrNameLst>
                                          <p:attrName>ppt_w</p:attrName>
                                        </p:attrNameLst>
                                      </p:cBhvr>
                                      <p:tavLst>
                                        <p:tav tm="0">
                                          <p:val>
                                            <p:fltVal val="0"/>
                                          </p:val>
                                        </p:tav>
                                        <p:tav tm="100000">
                                          <p:val>
                                            <p:strVal val="#ppt_w"/>
                                          </p:val>
                                        </p:tav>
                                      </p:tavLst>
                                    </p:anim>
                                    <p:anim calcmode="lin" valueType="num">
                                      <p:cBhvr>
                                        <p:cTn id="8" dur="500" fill="hold"/>
                                        <p:tgtEl>
                                          <p:spTgt spid="178178"/>
                                        </p:tgtEl>
                                        <p:attrNameLst>
                                          <p:attrName>ppt_h</p:attrName>
                                        </p:attrNameLst>
                                      </p:cBhvr>
                                      <p:tavLst>
                                        <p:tav tm="0">
                                          <p:val>
                                            <p:fltVal val="0"/>
                                          </p:val>
                                        </p:tav>
                                        <p:tav tm="100000">
                                          <p:val>
                                            <p:strVal val="#ppt_h"/>
                                          </p:val>
                                        </p:tav>
                                      </p:tavLst>
                                    </p:anim>
                                    <p:animEffect transition="in" filter="fade">
                                      <p:cBhvr>
                                        <p:cTn id="9" dur="500"/>
                                        <p:tgtEl>
                                          <p:spTgt spid="17817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78186"/>
                                        </p:tgtEl>
                                        <p:attrNameLst>
                                          <p:attrName>style.visibility</p:attrName>
                                        </p:attrNameLst>
                                      </p:cBhvr>
                                      <p:to>
                                        <p:strVal val="visible"/>
                                      </p:to>
                                    </p:set>
                                    <p:anim calcmode="lin" valueType="num">
                                      <p:cBhvr additive="base">
                                        <p:cTn id="14" dur="500" fill="hold"/>
                                        <p:tgtEl>
                                          <p:spTgt spid="178186"/>
                                        </p:tgtEl>
                                        <p:attrNameLst>
                                          <p:attrName>ppt_x</p:attrName>
                                        </p:attrNameLst>
                                      </p:cBhvr>
                                      <p:tavLst>
                                        <p:tav tm="0">
                                          <p:val>
                                            <p:strVal val="#ppt_x"/>
                                          </p:val>
                                        </p:tav>
                                        <p:tav tm="100000">
                                          <p:val>
                                            <p:strVal val="#ppt_x"/>
                                          </p:val>
                                        </p:tav>
                                      </p:tavLst>
                                    </p:anim>
                                    <p:anim calcmode="lin" valueType="num">
                                      <p:cBhvr additive="base">
                                        <p:cTn id="15" dur="500" fill="hold"/>
                                        <p:tgtEl>
                                          <p:spTgt spid="178186"/>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53" presetClass="entr" presetSubtype="0" fill="hold" nodeType="clickEffect">
                                  <p:stCondLst>
                                    <p:cond delay="0"/>
                                  </p:stCondLst>
                                  <p:childTnLst>
                                    <p:set>
                                      <p:cBhvr>
                                        <p:cTn id="19" dur="1" fill="hold">
                                          <p:stCondLst>
                                            <p:cond delay="0"/>
                                          </p:stCondLst>
                                        </p:cTn>
                                        <p:tgtEl>
                                          <p:spTgt spid="178182"/>
                                        </p:tgtEl>
                                        <p:attrNameLst>
                                          <p:attrName>style.visibility</p:attrName>
                                        </p:attrNameLst>
                                      </p:cBhvr>
                                      <p:to>
                                        <p:strVal val="visible"/>
                                      </p:to>
                                    </p:set>
                                    <p:anim calcmode="lin" valueType="num">
                                      <p:cBhvr>
                                        <p:cTn id="20" dur="500" fill="hold"/>
                                        <p:tgtEl>
                                          <p:spTgt spid="178182"/>
                                        </p:tgtEl>
                                        <p:attrNameLst>
                                          <p:attrName>ppt_w</p:attrName>
                                        </p:attrNameLst>
                                      </p:cBhvr>
                                      <p:tavLst>
                                        <p:tav tm="0">
                                          <p:val>
                                            <p:fltVal val="0"/>
                                          </p:val>
                                        </p:tav>
                                        <p:tav tm="100000">
                                          <p:val>
                                            <p:strVal val="#ppt_w"/>
                                          </p:val>
                                        </p:tav>
                                      </p:tavLst>
                                    </p:anim>
                                    <p:anim calcmode="lin" valueType="num">
                                      <p:cBhvr>
                                        <p:cTn id="21" dur="500" fill="hold"/>
                                        <p:tgtEl>
                                          <p:spTgt spid="178182"/>
                                        </p:tgtEl>
                                        <p:attrNameLst>
                                          <p:attrName>ppt_h</p:attrName>
                                        </p:attrNameLst>
                                      </p:cBhvr>
                                      <p:tavLst>
                                        <p:tav tm="0">
                                          <p:val>
                                            <p:fltVal val="0"/>
                                          </p:val>
                                        </p:tav>
                                        <p:tav tm="100000">
                                          <p:val>
                                            <p:strVal val="#ppt_h"/>
                                          </p:val>
                                        </p:tav>
                                      </p:tavLst>
                                    </p:anim>
                                    <p:animEffect transition="in" filter="fade">
                                      <p:cBhvr>
                                        <p:cTn id="22" dur="500"/>
                                        <p:tgtEl>
                                          <p:spTgt spid="1781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xit" presetSubtype="0" fill="hold" grpId="1" nodeType="clickEffect">
                                  <p:stCondLst>
                                    <p:cond delay="0"/>
                                  </p:stCondLst>
                                  <p:childTnLst>
                                    <p:anim calcmode="lin" valueType="num">
                                      <p:cBhvr>
                                        <p:cTn id="26" dur="1000"/>
                                        <p:tgtEl>
                                          <p:spTgt spid="178178"/>
                                        </p:tgtEl>
                                        <p:attrNameLst>
                                          <p:attrName>ppt_w</p:attrName>
                                        </p:attrNameLst>
                                      </p:cBhvr>
                                      <p:tavLst>
                                        <p:tav tm="0">
                                          <p:val>
                                            <p:strVal val="ppt_w"/>
                                          </p:val>
                                        </p:tav>
                                        <p:tav tm="100000">
                                          <p:val>
                                            <p:strVal val="ppt_w*0.70"/>
                                          </p:val>
                                        </p:tav>
                                      </p:tavLst>
                                    </p:anim>
                                    <p:anim calcmode="lin" valueType="num">
                                      <p:cBhvr>
                                        <p:cTn id="27" dur="1000"/>
                                        <p:tgtEl>
                                          <p:spTgt spid="178178"/>
                                        </p:tgtEl>
                                        <p:attrNameLst>
                                          <p:attrName>ppt_h</p:attrName>
                                        </p:attrNameLst>
                                      </p:cBhvr>
                                      <p:tavLst>
                                        <p:tav tm="0">
                                          <p:val>
                                            <p:strVal val="ppt_h"/>
                                          </p:val>
                                        </p:tav>
                                        <p:tav tm="100000">
                                          <p:val>
                                            <p:strVal val="ppt_h"/>
                                          </p:val>
                                        </p:tav>
                                      </p:tavLst>
                                    </p:anim>
                                    <p:animEffect transition="out" filter="fade">
                                      <p:cBhvr>
                                        <p:cTn id="28" dur="1000"/>
                                        <p:tgtEl>
                                          <p:spTgt spid="178178"/>
                                        </p:tgtEl>
                                      </p:cBhvr>
                                    </p:animEffect>
                                    <p:set>
                                      <p:cBhvr>
                                        <p:cTn id="29" dur="1" fill="hold">
                                          <p:stCondLst>
                                            <p:cond delay="999"/>
                                          </p:stCondLst>
                                        </p:cTn>
                                        <p:tgtEl>
                                          <p:spTgt spid="178178"/>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xit" presetSubtype="4" fill="hold" grpId="1" nodeType="clickEffect">
                                  <p:stCondLst>
                                    <p:cond delay="0"/>
                                  </p:stCondLst>
                                  <p:childTnLst>
                                    <p:anim calcmode="lin" valueType="num">
                                      <p:cBhvr additive="base">
                                        <p:cTn id="33" dur="500"/>
                                        <p:tgtEl>
                                          <p:spTgt spid="178186"/>
                                        </p:tgtEl>
                                        <p:attrNameLst>
                                          <p:attrName>ppt_x</p:attrName>
                                        </p:attrNameLst>
                                      </p:cBhvr>
                                      <p:tavLst>
                                        <p:tav tm="0">
                                          <p:val>
                                            <p:strVal val="ppt_x"/>
                                          </p:val>
                                        </p:tav>
                                        <p:tav tm="100000">
                                          <p:val>
                                            <p:strVal val="ppt_x"/>
                                          </p:val>
                                        </p:tav>
                                      </p:tavLst>
                                    </p:anim>
                                    <p:anim calcmode="lin" valueType="num">
                                      <p:cBhvr additive="base">
                                        <p:cTn id="34" dur="500"/>
                                        <p:tgtEl>
                                          <p:spTgt spid="178186"/>
                                        </p:tgtEl>
                                        <p:attrNameLst>
                                          <p:attrName>ppt_y</p:attrName>
                                        </p:attrNameLst>
                                      </p:cBhvr>
                                      <p:tavLst>
                                        <p:tav tm="0">
                                          <p:val>
                                            <p:strVal val="ppt_y"/>
                                          </p:val>
                                        </p:tav>
                                        <p:tav tm="100000">
                                          <p:val>
                                            <p:strVal val="1+ppt_h/2"/>
                                          </p:val>
                                        </p:tav>
                                      </p:tavLst>
                                    </p:anim>
                                    <p:set>
                                      <p:cBhvr>
                                        <p:cTn id="35" dur="1" fill="hold">
                                          <p:stCondLst>
                                            <p:cond delay="499"/>
                                          </p:stCondLst>
                                        </p:cTn>
                                        <p:tgtEl>
                                          <p:spTgt spid="178186"/>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xit" presetSubtype="0" fill="hold" nodeType="clickEffect">
                                  <p:stCondLst>
                                    <p:cond delay="0"/>
                                  </p:stCondLst>
                                  <p:childTnLst>
                                    <p:animEffect transition="out" filter="dissolve">
                                      <p:cBhvr>
                                        <p:cTn id="39" dur="500"/>
                                        <p:tgtEl>
                                          <p:spTgt spid="178182"/>
                                        </p:tgtEl>
                                      </p:cBhvr>
                                    </p:animEffect>
                                    <p:set>
                                      <p:cBhvr>
                                        <p:cTn id="40" dur="1" fill="hold">
                                          <p:stCondLst>
                                            <p:cond delay="499"/>
                                          </p:stCondLst>
                                        </p:cTn>
                                        <p:tgtEl>
                                          <p:spTgt spid="178182"/>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nodeType="clickEffect">
                                  <p:stCondLst>
                                    <p:cond delay="0"/>
                                  </p:stCondLst>
                                  <p:childTnLst>
                                    <p:set>
                                      <p:cBhvr>
                                        <p:cTn id="44" dur="1" fill="hold">
                                          <p:stCondLst>
                                            <p:cond delay="0"/>
                                          </p:stCondLst>
                                        </p:cTn>
                                        <p:tgtEl>
                                          <p:spTgt spid="178184"/>
                                        </p:tgtEl>
                                        <p:attrNameLst>
                                          <p:attrName>style.visibility</p:attrName>
                                        </p:attrNameLst>
                                      </p:cBhvr>
                                      <p:to>
                                        <p:strVal val="visible"/>
                                      </p:to>
                                    </p:set>
                                    <p:anim calcmode="lin" valueType="num">
                                      <p:cBhvr additive="base">
                                        <p:cTn id="45" dur="500" fill="hold"/>
                                        <p:tgtEl>
                                          <p:spTgt spid="178184"/>
                                        </p:tgtEl>
                                        <p:attrNameLst>
                                          <p:attrName>ppt_x</p:attrName>
                                        </p:attrNameLst>
                                      </p:cBhvr>
                                      <p:tavLst>
                                        <p:tav tm="0">
                                          <p:val>
                                            <p:strVal val="0-#ppt_w/2"/>
                                          </p:val>
                                        </p:tav>
                                        <p:tav tm="100000">
                                          <p:val>
                                            <p:strVal val="#ppt_x"/>
                                          </p:val>
                                        </p:tav>
                                      </p:tavLst>
                                    </p:anim>
                                    <p:anim calcmode="lin" valueType="num">
                                      <p:cBhvr additive="base">
                                        <p:cTn id="46" dur="500" fill="hold"/>
                                        <p:tgtEl>
                                          <p:spTgt spid="178184"/>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xit" presetSubtype="8" fill="hold" nodeType="clickEffect">
                                  <p:stCondLst>
                                    <p:cond delay="0"/>
                                  </p:stCondLst>
                                  <p:childTnLst>
                                    <p:anim calcmode="lin" valueType="num">
                                      <p:cBhvr additive="base">
                                        <p:cTn id="50" dur="500"/>
                                        <p:tgtEl>
                                          <p:spTgt spid="178184"/>
                                        </p:tgtEl>
                                        <p:attrNameLst>
                                          <p:attrName>ppt_x</p:attrName>
                                        </p:attrNameLst>
                                      </p:cBhvr>
                                      <p:tavLst>
                                        <p:tav tm="0">
                                          <p:val>
                                            <p:strVal val="ppt_x"/>
                                          </p:val>
                                        </p:tav>
                                        <p:tav tm="100000">
                                          <p:val>
                                            <p:strVal val="0-ppt_w/2"/>
                                          </p:val>
                                        </p:tav>
                                      </p:tavLst>
                                    </p:anim>
                                    <p:anim calcmode="lin" valueType="num">
                                      <p:cBhvr additive="base">
                                        <p:cTn id="51" dur="500"/>
                                        <p:tgtEl>
                                          <p:spTgt spid="178184"/>
                                        </p:tgtEl>
                                        <p:attrNameLst>
                                          <p:attrName>ppt_y</p:attrName>
                                        </p:attrNameLst>
                                      </p:cBhvr>
                                      <p:tavLst>
                                        <p:tav tm="0">
                                          <p:val>
                                            <p:strVal val="ppt_y"/>
                                          </p:val>
                                        </p:tav>
                                        <p:tav tm="100000">
                                          <p:val>
                                            <p:strVal val="ppt_y"/>
                                          </p:val>
                                        </p:tav>
                                      </p:tavLst>
                                    </p:anim>
                                    <p:set>
                                      <p:cBhvr>
                                        <p:cTn id="52" dur="1" fill="hold">
                                          <p:stCondLst>
                                            <p:cond delay="499"/>
                                          </p:stCondLst>
                                        </p:cTn>
                                        <p:tgtEl>
                                          <p:spTgt spid="178184"/>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nodeType="clickEffect">
                                  <p:stCondLst>
                                    <p:cond delay="0"/>
                                  </p:stCondLst>
                                  <p:childTnLst>
                                    <p:set>
                                      <p:cBhvr>
                                        <p:cTn id="56" dur="1" fill="hold">
                                          <p:stCondLst>
                                            <p:cond delay="0"/>
                                          </p:stCondLst>
                                        </p:cTn>
                                        <p:tgtEl>
                                          <p:spTgt spid="178185"/>
                                        </p:tgtEl>
                                        <p:attrNameLst>
                                          <p:attrName>style.visibility</p:attrName>
                                        </p:attrNameLst>
                                      </p:cBhvr>
                                      <p:to>
                                        <p:strVal val="visible"/>
                                      </p:to>
                                    </p:set>
                                    <p:anim calcmode="lin" valueType="num">
                                      <p:cBhvr additive="base">
                                        <p:cTn id="57" dur="500" fill="hold"/>
                                        <p:tgtEl>
                                          <p:spTgt spid="178185"/>
                                        </p:tgtEl>
                                        <p:attrNameLst>
                                          <p:attrName>ppt_x</p:attrName>
                                        </p:attrNameLst>
                                      </p:cBhvr>
                                      <p:tavLst>
                                        <p:tav tm="0">
                                          <p:val>
                                            <p:strVal val="0-#ppt_w/2"/>
                                          </p:val>
                                        </p:tav>
                                        <p:tav tm="100000">
                                          <p:val>
                                            <p:strVal val="#ppt_x"/>
                                          </p:val>
                                        </p:tav>
                                      </p:tavLst>
                                    </p:anim>
                                    <p:anim calcmode="lin" valueType="num">
                                      <p:cBhvr additive="base">
                                        <p:cTn id="58" dur="500" fill="hold"/>
                                        <p:tgtEl>
                                          <p:spTgt spid="178185"/>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nodeType="clickEffect">
                                  <p:stCondLst>
                                    <p:cond delay="0"/>
                                  </p:stCondLst>
                                  <p:childTnLst>
                                    <p:set>
                                      <p:cBhvr>
                                        <p:cTn id="62" dur="1" fill="hold">
                                          <p:stCondLst>
                                            <p:cond delay="0"/>
                                          </p:stCondLst>
                                        </p:cTn>
                                        <p:tgtEl>
                                          <p:spTgt spid="178179"/>
                                        </p:tgtEl>
                                        <p:attrNameLst>
                                          <p:attrName>style.visibility</p:attrName>
                                        </p:attrNameLst>
                                      </p:cBhvr>
                                      <p:to>
                                        <p:strVal val="visible"/>
                                      </p:to>
                                    </p:set>
                                    <p:animEffect transition="in" filter="dissolve">
                                      <p:cBhvr>
                                        <p:cTn id="63" dur="500"/>
                                        <p:tgtEl>
                                          <p:spTgt spid="17817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xit" presetSubtype="0" fill="hold" nodeType="clickEffect">
                                  <p:stCondLst>
                                    <p:cond delay="0"/>
                                  </p:stCondLst>
                                  <p:childTnLst>
                                    <p:animEffect transition="out" filter="dissolve">
                                      <p:cBhvr>
                                        <p:cTn id="67" dur="500"/>
                                        <p:tgtEl>
                                          <p:spTgt spid="178179"/>
                                        </p:tgtEl>
                                      </p:cBhvr>
                                    </p:animEffect>
                                    <p:set>
                                      <p:cBhvr>
                                        <p:cTn id="68" dur="1" fill="hold">
                                          <p:stCondLst>
                                            <p:cond delay="499"/>
                                          </p:stCondLst>
                                        </p:cTn>
                                        <p:tgtEl>
                                          <p:spTgt spid="178179"/>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nodeType="clickEffect">
                                  <p:stCondLst>
                                    <p:cond delay="0"/>
                                  </p:stCondLst>
                                  <p:childTnLst>
                                    <p:set>
                                      <p:cBhvr>
                                        <p:cTn id="72" dur="1" fill="hold">
                                          <p:stCondLst>
                                            <p:cond delay="0"/>
                                          </p:stCondLst>
                                        </p:cTn>
                                        <p:tgtEl>
                                          <p:spTgt spid="178183"/>
                                        </p:tgtEl>
                                        <p:attrNameLst>
                                          <p:attrName>style.visibility</p:attrName>
                                        </p:attrNameLst>
                                      </p:cBhvr>
                                      <p:to>
                                        <p:strVal val="visible"/>
                                      </p:to>
                                    </p:set>
                                    <p:animEffect transition="in" filter="wipe(up)">
                                      <p:cBhvr>
                                        <p:cTn id="73" dur="500"/>
                                        <p:tgtEl>
                                          <p:spTgt spid="178183"/>
                                        </p:tgtEl>
                                      </p:cBhvr>
                                    </p:animEffect>
                                  </p:childTnLst>
                                </p:cTn>
                              </p:par>
                              <p:par>
                                <p:cTn id="74" presetID="22" presetClass="entr" presetSubtype="1" fill="hold" nodeType="withEffect">
                                  <p:stCondLst>
                                    <p:cond delay="0"/>
                                  </p:stCondLst>
                                  <p:childTnLst>
                                    <p:set>
                                      <p:cBhvr>
                                        <p:cTn id="75" dur="1" fill="hold">
                                          <p:stCondLst>
                                            <p:cond delay="0"/>
                                          </p:stCondLst>
                                        </p:cTn>
                                        <p:tgtEl>
                                          <p:spTgt spid="178181"/>
                                        </p:tgtEl>
                                        <p:attrNameLst>
                                          <p:attrName>style.visibility</p:attrName>
                                        </p:attrNameLst>
                                      </p:cBhvr>
                                      <p:to>
                                        <p:strVal val="visible"/>
                                      </p:to>
                                    </p:set>
                                    <p:animEffect transition="in" filter="wipe(up)">
                                      <p:cBhvr>
                                        <p:cTn id="76" dur="500"/>
                                        <p:tgtEl>
                                          <p:spTgt spid="178181"/>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178187"/>
                                        </p:tgtEl>
                                        <p:attrNameLst>
                                          <p:attrName>style.visibility</p:attrName>
                                        </p:attrNameLst>
                                      </p:cBhvr>
                                      <p:to>
                                        <p:strVal val="visible"/>
                                      </p:to>
                                    </p:set>
                                    <p:animEffect transition="in" filter="wipe(up)">
                                      <p:cBhvr>
                                        <p:cTn id="79" dur="500"/>
                                        <p:tgtEl>
                                          <p:spTgt spid="178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animBg="1"/>
      <p:bldP spid="178178" grpId="1" animBg="1"/>
      <p:bldP spid="178186" grpId="0" animBg="1"/>
      <p:bldP spid="178186" grpId="1" animBg="1"/>
      <p:bldP spid="17818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images996603_ecb"/>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auto">
          <a:xfrm>
            <a:off x="0" y="1143000"/>
            <a:ext cx="6604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179203" name="Rectangle 3"/>
          <p:cNvSpPr>
            <a:spLocks noGrp="1" noChangeArrowheads="1"/>
          </p:cNvSpPr>
          <p:nvPr>
            <p:ph type="title"/>
          </p:nvPr>
        </p:nvSpPr>
        <p:spPr bwMode="white">
          <a:xfrm>
            <a:off x="2410691" y="374073"/>
            <a:ext cx="7841673"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lstStyle/>
          <a:p>
            <a:r>
              <a:rPr lang="en-US" sz="2800">
                <a:latin typeface=".VnTime" pitchFamily="34" charset="0"/>
              </a:rPr>
              <a:t>Quan hÖ ViÖt Nam - EU</a:t>
            </a:r>
          </a:p>
        </p:txBody>
      </p:sp>
      <p:sp>
        <p:nvSpPr>
          <p:cNvPr id="179204" name="Rectangle 4"/>
          <p:cNvSpPr>
            <a:spLocks noChangeArrowheads="1"/>
          </p:cNvSpPr>
          <p:nvPr/>
        </p:nvSpPr>
        <p:spPr bwMode="auto">
          <a:xfrm>
            <a:off x="609600" y="1143000"/>
            <a:ext cx="53848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Font typeface="Wingdings" pitchFamily="2" charset="2"/>
              <a:buChar char="u"/>
            </a:pPr>
            <a:r>
              <a:rPr lang="en-US" sz="2800" b="1">
                <a:latin typeface="Times New Roman" pitchFamily="18" charset="0"/>
              </a:rPr>
              <a:t>10/1990,Thiết lập quan hệ ngoại giao với cộng đồng châu Âu (EU)</a:t>
            </a:r>
          </a:p>
        </p:txBody>
      </p:sp>
      <p:grpSp>
        <p:nvGrpSpPr>
          <p:cNvPr id="179205" name="Group 5"/>
          <p:cNvGrpSpPr>
            <a:grpSpLocks/>
          </p:cNvGrpSpPr>
          <p:nvPr/>
        </p:nvGrpSpPr>
        <p:grpSpPr bwMode="auto">
          <a:xfrm>
            <a:off x="101600" y="4013199"/>
            <a:ext cx="5080000" cy="2559050"/>
            <a:chOff x="48" y="2528"/>
            <a:chExt cx="2400" cy="1612"/>
          </a:xfrm>
        </p:grpSpPr>
        <p:pic>
          <p:nvPicPr>
            <p:cNvPr id="1792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 y="2528"/>
              <a:ext cx="2388" cy="1612"/>
            </a:xfrm>
            <a:prstGeom prst="rect">
              <a:avLst/>
            </a:prstGeom>
            <a:noFill/>
            <a:ln w="38100" algn="ctr">
              <a:solidFill>
                <a:srgbClr val="FFFF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7961" dir="13500000" algn="ctr" rotWithShape="0">
                      <a:srgbClr val="FFFF00">
                        <a:gamma/>
                        <a:shade val="60000"/>
                        <a:invGamma/>
                      </a:srgbClr>
                    </a:outerShdw>
                  </a:effectLst>
                </a14:hiddenEffects>
              </a:ext>
            </a:extLst>
          </p:spPr>
        </p:pic>
        <p:sp>
          <p:nvSpPr>
            <p:cNvPr id="179207" name="Rectangle 7"/>
            <p:cNvSpPr>
              <a:spLocks noChangeArrowheads="1"/>
            </p:cNvSpPr>
            <p:nvPr/>
          </p:nvSpPr>
          <p:spPr bwMode="auto">
            <a:xfrm>
              <a:off x="48" y="3696"/>
              <a:ext cx="1248" cy="40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solidFill>
                    <a:schemeClr val="folHlink"/>
                  </a:solid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lIns="90903" tIns="45452" rIns="90903" bIns="45452">
              <a:spAutoFit/>
              <a:flatTx/>
            </a:bodyPr>
            <a:lstStyle/>
            <a:p>
              <a:pPr defTabSz="909638"/>
              <a:r>
                <a:rPr kumimoji="1" lang="en-US" b="1">
                  <a:solidFill>
                    <a:srgbClr val="FFFF00"/>
                  </a:solidFill>
                  <a:latin typeface="Times New Roman" pitchFamily="18" charset="0"/>
                </a:rPr>
                <a:t>ẨuTụ sở của</a:t>
              </a:r>
              <a:r>
                <a:rPr kumimoji="1" lang="en-US" b="1">
                  <a:solidFill>
                    <a:srgbClr val="FFFF00"/>
                  </a:solidFill>
                  <a:latin typeface="Times New Roman" pitchFamily="18" charset="0"/>
                  <a:cs typeface="Arial" charset="0"/>
                </a:rPr>
                <a:t> EU t¹i Strasbourg, P</a:t>
              </a:r>
              <a:r>
                <a:rPr kumimoji="1" lang="en-US" b="1">
                  <a:solidFill>
                    <a:srgbClr val="FFFF00"/>
                  </a:solidFill>
                  <a:latin typeface="Times New Roman" pitchFamily="18" charset="0"/>
                </a:rPr>
                <a:t>háp</a:t>
              </a:r>
              <a:endParaRPr kumimoji="1" lang="en-US" b="1">
                <a:solidFill>
                  <a:srgbClr val="FFFF00"/>
                </a:solidFill>
                <a:latin typeface="Times New Roman" pitchFamily="18" charset="0"/>
                <a:cs typeface="Arial" charset="0"/>
              </a:endParaRPr>
            </a:p>
          </p:txBody>
        </p:sp>
      </p:grpSp>
      <p:grpSp>
        <p:nvGrpSpPr>
          <p:cNvPr id="179208" name="Group 8"/>
          <p:cNvGrpSpPr>
            <a:grpSpLocks/>
          </p:cNvGrpSpPr>
          <p:nvPr/>
        </p:nvGrpSpPr>
        <p:grpSpPr bwMode="auto">
          <a:xfrm>
            <a:off x="4267200" y="3048000"/>
            <a:ext cx="4470400" cy="2617788"/>
            <a:chOff x="2016" y="1920"/>
            <a:chExt cx="2112" cy="1649"/>
          </a:xfrm>
        </p:grpSpPr>
        <p:pic>
          <p:nvPicPr>
            <p:cNvPr id="17920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1920"/>
              <a:ext cx="2112" cy="1649"/>
            </a:xfrm>
            <a:prstGeom prst="rect">
              <a:avLst/>
            </a:prstGeom>
            <a:noFill/>
            <a:ln w="38100" algn="ctr">
              <a:solidFill>
                <a:srgbClr val="FFFF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7961" dir="13500000" algn="ctr" rotWithShape="0">
                      <a:srgbClr val="FFFF00">
                        <a:gamma/>
                        <a:shade val="60000"/>
                        <a:invGamma/>
                      </a:srgbClr>
                    </a:outerShdw>
                  </a:effectLst>
                </a14:hiddenEffects>
              </a:ext>
            </a:extLst>
          </p:spPr>
        </p:pic>
        <p:sp>
          <p:nvSpPr>
            <p:cNvPr id="179210" name="Rectangle 10"/>
            <p:cNvSpPr>
              <a:spLocks noChangeArrowheads="1"/>
            </p:cNvSpPr>
            <p:nvPr/>
          </p:nvSpPr>
          <p:spPr bwMode="auto">
            <a:xfrm>
              <a:off x="2880" y="3100"/>
              <a:ext cx="1248" cy="40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solidFill>
                    <a:schemeClr val="folHlink"/>
                  </a:solid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lIns="90903" tIns="45452" rIns="90903" bIns="45452">
              <a:spAutoFit/>
              <a:flatTx/>
            </a:bodyPr>
            <a:lstStyle/>
            <a:p>
              <a:pPr algn="ctr" defTabSz="909638"/>
              <a:r>
                <a:rPr kumimoji="1" lang="en-US" b="1">
                  <a:solidFill>
                    <a:schemeClr val="bg1"/>
                  </a:solidFill>
                  <a:latin typeface="Times New Roman" pitchFamily="18" charset="0"/>
                  <a:cs typeface="Arial" charset="0"/>
                </a:rPr>
                <a:t>EURO, </a:t>
              </a:r>
              <a:r>
                <a:rPr kumimoji="1" lang="en-US" b="1">
                  <a:solidFill>
                    <a:schemeClr val="bg1"/>
                  </a:solidFill>
                  <a:latin typeface="Times New Roman" pitchFamily="18" charset="0"/>
                </a:rPr>
                <a:t>đồng tiền chung châu Âu</a:t>
              </a:r>
            </a:p>
          </p:txBody>
        </p:sp>
      </p:grpSp>
      <p:pic>
        <p:nvPicPr>
          <p:cNvPr id="179211" name="Picture 11"/>
          <p:cNvPicPr>
            <a:picLocks noChangeAspect="1" noChangeArrowheads="1"/>
          </p:cNvPicPr>
          <p:nvPr/>
        </p:nvPicPr>
        <p:blipFill>
          <a:blip r:embed="rId5">
            <a:extLst>
              <a:ext uri="{28A0092B-C50C-407E-A947-70E740481C1C}">
                <a14:useLocalDpi xmlns:a14="http://schemas.microsoft.com/office/drawing/2010/main" val="0"/>
              </a:ext>
            </a:extLst>
          </a:blip>
          <a:srcRect l="26357" t="22296" r="20714" b="6696"/>
          <a:stretch>
            <a:fillRect/>
          </a:stretch>
        </p:blipFill>
        <p:spPr bwMode="auto">
          <a:xfrm>
            <a:off x="7924800" y="1219200"/>
            <a:ext cx="3962400" cy="26670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12" name="Picture 12" descr="16"/>
          <p:cNvPicPr>
            <a:picLocks noChangeAspect="1" noChangeArrowheads="1"/>
          </p:cNvPicPr>
          <p:nvPr/>
        </p:nvPicPr>
        <p:blipFill>
          <a:blip r:embed="rId6">
            <a:extLst>
              <a:ext uri="{28A0092B-C50C-407E-A947-70E740481C1C}">
                <a14:useLocalDpi xmlns:a14="http://schemas.microsoft.com/office/drawing/2010/main" val="0"/>
              </a:ext>
            </a:extLst>
          </a:blip>
          <a:srcRect l="3795" r="2083" b="4533"/>
          <a:stretch>
            <a:fillRect/>
          </a:stretch>
        </p:blipFill>
        <p:spPr bwMode="auto">
          <a:xfrm>
            <a:off x="7823200" y="1219200"/>
            <a:ext cx="4064000" cy="290195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79213" name="Rectangle 13"/>
          <p:cNvSpPr>
            <a:spLocks noChangeArrowheads="1"/>
          </p:cNvSpPr>
          <p:nvPr/>
        </p:nvSpPr>
        <p:spPr bwMode="auto">
          <a:xfrm>
            <a:off x="8128000" y="4191001"/>
            <a:ext cx="4470400" cy="701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lIns="90903" tIns="45452" rIns="90903" bIns="45452">
            <a:spAutoFit/>
            <a:flatTx/>
          </a:bodyPr>
          <a:lstStyle/>
          <a:p>
            <a:pPr algn="ctr" defTabSz="909638">
              <a:spcBef>
                <a:spcPct val="20000"/>
              </a:spcBef>
              <a:buClr>
                <a:schemeClr val="tx2"/>
              </a:buClr>
              <a:buFont typeface="Wingdings" pitchFamily="2" charset="2"/>
              <a:buNone/>
            </a:pPr>
            <a:r>
              <a:rPr lang="en-US" sz="2000" b="1">
                <a:solidFill>
                  <a:srgbClr val="FF0000"/>
                </a:solidFill>
                <a:latin typeface="Times New Roman" pitchFamily="18" charset="0"/>
                <a:cs typeface="Arial" charset="0"/>
              </a:rPr>
              <a:t>7/1995, Vi</a:t>
            </a:r>
            <a:r>
              <a:rPr lang="en-US" sz="2000" b="1">
                <a:solidFill>
                  <a:srgbClr val="FF0000"/>
                </a:solidFill>
                <a:latin typeface="Times New Roman" pitchFamily="18" charset="0"/>
              </a:rPr>
              <a:t>ệt Nam</a:t>
            </a:r>
            <a:r>
              <a:rPr lang="en-US" sz="2000" b="1">
                <a:solidFill>
                  <a:srgbClr val="FF0000"/>
                </a:solidFill>
                <a:latin typeface="Times New Roman" pitchFamily="18" charset="0"/>
                <a:cs typeface="Arial" charset="0"/>
              </a:rPr>
              <a:t> - EU k</a:t>
            </a:r>
            <a:r>
              <a:rPr lang="en-US" sz="2000" b="1">
                <a:solidFill>
                  <a:srgbClr val="FF0000"/>
                </a:solidFill>
                <a:latin typeface="Times New Roman" pitchFamily="18" charset="0"/>
              </a:rPr>
              <a:t>ý hiệp định khung</a:t>
            </a:r>
            <a:endParaRPr lang="en-US" sz="2000" b="1">
              <a:solidFill>
                <a:srgbClr val="FF0000"/>
              </a:solidFill>
              <a:latin typeface="Times New Roman" pitchFamily="18" charset="0"/>
              <a:cs typeface="Arial" charset="0"/>
            </a:endParaRPr>
          </a:p>
        </p:txBody>
      </p:sp>
    </p:spTree>
    <p:extLst>
      <p:ext uri="{BB962C8B-B14F-4D97-AF65-F5344CB8AC3E}">
        <p14:creationId xmlns:p14="http://schemas.microsoft.com/office/powerpoint/2010/main" val="2667808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179213"/>
                                        </p:tgtEl>
                                        <p:attrNameLst>
                                          <p:attrName>style.visibility</p:attrName>
                                        </p:attrNameLst>
                                      </p:cBhvr>
                                      <p:to>
                                        <p:strVal val="visible"/>
                                      </p:to>
                                    </p:set>
                                    <p:anim calcmode="lin" valueType="num">
                                      <p:cBhvr additive="base">
                                        <p:cTn id="7" dur="500" fill="hold"/>
                                        <p:tgtEl>
                                          <p:spTgt spid="179213"/>
                                        </p:tgtEl>
                                        <p:attrNameLst>
                                          <p:attrName>ppt_x</p:attrName>
                                        </p:attrNameLst>
                                      </p:cBhvr>
                                      <p:tavLst>
                                        <p:tav tm="0">
                                          <p:val>
                                            <p:strVal val="0-#ppt_w/2"/>
                                          </p:val>
                                        </p:tav>
                                        <p:tav tm="100000">
                                          <p:val>
                                            <p:strVal val="#ppt_x"/>
                                          </p:val>
                                        </p:tav>
                                      </p:tavLst>
                                    </p:anim>
                                    <p:anim calcmode="lin" valueType="num">
                                      <p:cBhvr additive="base">
                                        <p:cTn id="8" dur="500" fill="hold"/>
                                        <p:tgtEl>
                                          <p:spTgt spid="17921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12" fill="hold" nodeType="afterEffect">
                                  <p:stCondLst>
                                    <p:cond delay="0"/>
                                  </p:stCondLst>
                                  <p:childTnLst>
                                    <p:set>
                                      <p:cBhvr>
                                        <p:cTn id="11" dur="1" fill="hold">
                                          <p:stCondLst>
                                            <p:cond delay="0"/>
                                          </p:stCondLst>
                                        </p:cTn>
                                        <p:tgtEl>
                                          <p:spTgt spid="179212"/>
                                        </p:tgtEl>
                                        <p:attrNameLst>
                                          <p:attrName>style.visibility</p:attrName>
                                        </p:attrNameLst>
                                      </p:cBhvr>
                                      <p:to>
                                        <p:strVal val="visible"/>
                                      </p:to>
                                    </p:set>
                                    <p:anim calcmode="lin" valueType="num">
                                      <p:cBhvr additive="base">
                                        <p:cTn id="12" dur="500" fill="hold"/>
                                        <p:tgtEl>
                                          <p:spTgt spid="179212"/>
                                        </p:tgtEl>
                                        <p:attrNameLst>
                                          <p:attrName>ppt_x</p:attrName>
                                        </p:attrNameLst>
                                      </p:cBhvr>
                                      <p:tavLst>
                                        <p:tav tm="0">
                                          <p:val>
                                            <p:strVal val="0-#ppt_w/2"/>
                                          </p:val>
                                        </p:tav>
                                        <p:tav tm="100000">
                                          <p:val>
                                            <p:strVal val="#ppt_x"/>
                                          </p:val>
                                        </p:tav>
                                      </p:tavLst>
                                    </p:anim>
                                    <p:anim calcmode="lin" valueType="num">
                                      <p:cBhvr additive="base">
                                        <p:cTn id="13" dur="500" fill="hold"/>
                                        <p:tgtEl>
                                          <p:spTgt spid="179212"/>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12" fill="hold" nodeType="afterEffect">
                                  <p:stCondLst>
                                    <p:cond delay="0"/>
                                  </p:stCondLst>
                                  <p:childTnLst>
                                    <p:set>
                                      <p:cBhvr>
                                        <p:cTn id="16" dur="1" fill="hold">
                                          <p:stCondLst>
                                            <p:cond delay="0"/>
                                          </p:stCondLst>
                                        </p:cTn>
                                        <p:tgtEl>
                                          <p:spTgt spid="179208"/>
                                        </p:tgtEl>
                                        <p:attrNameLst>
                                          <p:attrName>style.visibility</p:attrName>
                                        </p:attrNameLst>
                                      </p:cBhvr>
                                      <p:to>
                                        <p:strVal val="visible"/>
                                      </p:to>
                                    </p:set>
                                    <p:anim calcmode="lin" valueType="num">
                                      <p:cBhvr additive="base">
                                        <p:cTn id="17" dur="500" fill="hold"/>
                                        <p:tgtEl>
                                          <p:spTgt spid="179208"/>
                                        </p:tgtEl>
                                        <p:attrNameLst>
                                          <p:attrName>ppt_x</p:attrName>
                                        </p:attrNameLst>
                                      </p:cBhvr>
                                      <p:tavLst>
                                        <p:tav tm="0">
                                          <p:val>
                                            <p:strVal val="0-#ppt_w/2"/>
                                          </p:val>
                                        </p:tav>
                                        <p:tav tm="100000">
                                          <p:val>
                                            <p:strVal val="#ppt_x"/>
                                          </p:val>
                                        </p:tav>
                                      </p:tavLst>
                                    </p:anim>
                                    <p:anim calcmode="lin" valueType="num">
                                      <p:cBhvr additive="base">
                                        <p:cTn id="18" dur="500" fill="hold"/>
                                        <p:tgtEl>
                                          <p:spTgt spid="179208"/>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12" fill="hold" nodeType="afterEffect">
                                  <p:stCondLst>
                                    <p:cond delay="0"/>
                                  </p:stCondLst>
                                  <p:childTnLst>
                                    <p:set>
                                      <p:cBhvr>
                                        <p:cTn id="21" dur="1" fill="hold">
                                          <p:stCondLst>
                                            <p:cond delay="0"/>
                                          </p:stCondLst>
                                        </p:cTn>
                                        <p:tgtEl>
                                          <p:spTgt spid="179205"/>
                                        </p:tgtEl>
                                        <p:attrNameLst>
                                          <p:attrName>style.visibility</p:attrName>
                                        </p:attrNameLst>
                                      </p:cBhvr>
                                      <p:to>
                                        <p:strVal val="visible"/>
                                      </p:to>
                                    </p:set>
                                    <p:anim calcmode="lin" valueType="num">
                                      <p:cBhvr additive="base">
                                        <p:cTn id="22" dur="500" fill="hold"/>
                                        <p:tgtEl>
                                          <p:spTgt spid="179205"/>
                                        </p:tgtEl>
                                        <p:attrNameLst>
                                          <p:attrName>ppt_x</p:attrName>
                                        </p:attrNameLst>
                                      </p:cBhvr>
                                      <p:tavLst>
                                        <p:tav tm="0">
                                          <p:val>
                                            <p:strVal val="0-#ppt_w/2"/>
                                          </p:val>
                                        </p:tav>
                                        <p:tav tm="100000">
                                          <p:val>
                                            <p:strVal val="#ppt_x"/>
                                          </p:val>
                                        </p:tav>
                                      </p:tavLst>
                                    </p:anim>
                                    <p:anim calcmode="lin" valueType="num">
                                      <p:cBhvr additive="base">
                                        <p:cTn id="23" dur="500" fill="hold"/>
                                        <p:tgtEl>
                                          <p:spTgt spid="1792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bwMode="white">
          <a:xfrm>
            <a:off x="2184401" y="339437"/>
            <a:ext cx="11277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algn="l"/>
            <a:r>
              <a:rPr lang="en-US" sz="2800">
                <a:latin typeface="Times New Roman" pitchFamily="18" charset="0"/>
              </a:rPr>
              <a:t>V</a:t>
            </a:r>
            <a:r>
              <a:rPr lang="en-US" smtClean="0">
                <a:latin typeface="Times New Roman" pitchFamily="18" charset="0"/>
              </a:rPr>
              <a:t>ới </a:t>
            </a:r>
            <a:r>
              <a:rPr lang="en-US">
                <a:latin typeface="Times New Roman" pitchFamily="18" charset="0"/>
              </a:rPr>
              <a:t>các tổ chức tài chính - tiền tệ quốc tế</a:t>
            </a:r>
            <a:endParaRPr lang="en-US" sz="2800">
              <a:latin typeface="Times New Roman" pitchFamily="18" charset="0"/>
            </a:endParaRPr>
          </a:p>
        </p:txBody>
      </p:sp>
      <p:sp>
        <p:nvSpPr>
          <p:cNvPr id="180227" name="Rectangle 3"/>
          <p:cNvSpPr>
            <a:spLocks noGrp="1" noChangeArrowheads="1"/>
          </p:cNvSpPr>
          <p:nvPr>
            <p:ph type="body" sz="half" idx="1"/>
          </p:nvPr>
        </p:nvSpPr>
        <p:spPr>
          <a:xfrm>
            <a:off x="508000" y="990600"/>
            <a:ext cx="10566400" cy="5105400"/>
          </a:xfrm>
        </p:spPr>
        <p:txBody>
          <a:bodyPr/>
          <a:lstStyle/>
          <a:p>
            <a:r>
              <a:rPr lang="en-US" b="0">
                <a:latin typeface="Times New Roman" pitchFamily="18" charset="0"/>
              </a:rPr>
              <a:t>Bình thường hoá quan hệ các tổ chức tài chính - tiền tệ quốc tế</a:t>
            </a:r>
          </a:p>
        </p:txBody>
      </p:sp>
      <p:grpSp>
        <p:nvGrpSpPr>
          <p:cNvPr id="180228" name="Group 4"/>
          <p:cNvGrpSpPr>
            <a:grpSpLocks/>
          </p:cNvGrpSpPr>
          <p:nvPr/>
        </p:nvGrpSpPr>
        <p:grpSpPr bwMode="auto">
          <a:xfrm>
            <a:off x="1" y="1905001"/>
            <a:ext cx="12069233" cy="4305300"/>
            <a:chOff x="0" y="1200"/>
            <a:chExt cx="5702" cy="2712"/>
          </a:xfrm>
        </p:grpSpPr>
        <p:pic>
          <p:nvPicPr>
            <p:cNvPr id="180229" name="Picture 5" descr="I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0"/>
              <a:ext cx="1296" cy="1221"/>
            </a:xfrm>
            <a:prstGeom prst="rect">
              <a:avLst/>
            </a:prstGeom>
          </p:spPr>
        </p:pic>
        <p:grpSp>
          <p:nvGrpSpPr>
            <p:cNvPr id="180230" name="Group 6"/>
            <p:cNvGrpSpPr>
              <a:grpSpLocks/>
            </p:cNvGrpSpPr>
            <p:nvPr/>
          </p:nvGrpSpPr>
          <p:grpSpPr bwMode="auto">
            <a:xfrm>
              <a:off x="1104" y="1231"/>
              <a:ext cx="4598" cy="2681"/>
              <a:chOff x="1104" y="1231"/>
              <a:chExt cx="4598" cy="2681"/>
            </a:xfrm>
          </p:grpSpPr>
          <p:grpSp>
            <p:nvGrpSpPr>
              <p:cNvPr id="180231" name="Group 7"/>
              <p:cNvGrpSpPr>
                <a:grpSpLocks/>
              </p:cNvGrpSpPr>
              <p:nvPr/>
            </p:nvGrpSpPr>
            <p:grpSpPr bwMode="auto">
              <a:xfrm>
                <a:off x="1104" y="1231"/>
                <a:ext cx="3632" cy="2681"/>
                <a:chOff x="1104" y="1231"/>
                <a:chExt cx="3632" cy="2681"/>
              </a:xfrm>
            </p:grpSpPr>
            <p:sp>
              <p:nvSpPr>
                <p:cNvPr id="180232" name="Line 8"/>
                <p:cNvSpPr>
                  <a:spLocks noChangeShapeType="1"/>
                </p:cNvSpPr>
                <p:nvPr/>
              </p:nvSpPr>
              <p:spPr bwMode="auto">
                <a:xfrm flipH="1" flipV="1">
                  <a:off x="2160" y="2043"/>
                  <a:ext cx="768" cy="54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chemeClr val="tx1">
                            <a:gamma/>
                            <a:shade val="60000"/>
                            <a:invGamma/>
                          </a:schemeClr>
                        </a:outerShdw>
                      </a:effectLst>
                    </a14:hiddenEffects>
                  </a:ext>
                </a:extLst>
              </p:spPr>
              <p:txBody>
                <a:bodyPr lIns="90903" tIns="45452" rIns="90903" bIns="45452">
                  <a:spAutoFit/>
                </a:bodyPr>
                <a:lstStyle/>
                <a:p>
                  <a:endParaRPr lang="en-US"/>
                </a:p>
              </p:txBody>
            </p:sp>
            <p:sp>
              <p:nvSpPr>
                <p:cNvPr id="180233" name="Line 9"/>
                <p:cNvSpPr>
                  <a:spLocks noChangeShapeType="1"/>
                </p:cNvSpPr>
                <p:nvPr/>
              </p:nvSpPr>
              <p:spPr bwMode="auto">
                <a:xfrm rot="10619843" flipH="1" flipV="1">
                  <a:off x="3120" y="2688"/>
                  <a:ext cx="672" cy="4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chemeClr val="tx1">
                            <a:gamma/>
                            <a:shade val="60000"/>
                            <a:invGamma/>
                          </a:schemeClr>
                        </a:outerShdw>
                      </a:effectLst>
                    </a14:hiddenEffects>
                  </a:ext>
                </a:extLst>
              </p:spPr>
              <p:txBody>
                <a:bodyPr lIns="90903" tIns="45452" rIns="90903" bIns="45452">
                  <a:spAutoFit/>
                </a:bodyPr>
                <a:lstStyle/>
                <a:p>
                  <a:endParaRPr lang="en-US"/>
                </a:p>
              </p:txBody>
            </p:sp>
            <p:sp>
              <p:nvSpPr>
                <p:cNvPr id="180234" name="Line 10"/>
                <p:cNvSpPr>
                  <a:spLocks noChangeShapeType="1"/>
                </p:cNvSpPr>
                <p:nvPr/>
              </p:nvSpPr>
              <p:spPr bwMode="auto">
                <a:xfrm rot="16915065" flipH="1" flipV="1">
                  <a:off x="2160" y="2640"/>
                  <a:ext cx="672" cy="4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chemeClr val="tx1">
                            <a:gamma/>
                            <a:shade val="60000"/>
                            <a:invGamma/>
                          </a:schemeClr>
                        </a:outerShdw>
                      </a:effectLst>
                    </a14:hiddenEffects>
                  </a:ext>
                </a:extLst>
              </p:spPr>
              <p:txBody>
                <a:bodyPr lIns="90903" tIns="45452" rIns="90903" bIns="45452">
                  <a:spAutoFit/>
                </a:bodyPr>
                <a:lstStyle/>
                <a:p>
                  <a:endParaRPr lang="en-US"/>
                </a:p>
              </p:txBody>
            </p:sp>
            <p:sp>
              <p:nvSpPr>
                <p:cNvPr id="180235" name="Line 11"/>
                <p:cNvSpPr>
                  <a:spLocks noChangeShapeType="1"/>
                </p:cNvSpPr>
                <p:nvPr/>
              </p:nvSpPr>
              <p:spPr bwMode="auto">
                <a:xfrm rot="6347916" flipH="1" flipV="1">
                  <a:off x="3020" y="2044"/>
                  <a:ext cx="827" cy="59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chemeClr val="tx1">
                            <a:gamma/>
                            <a:shade val="60000"/>
                            <a:invGamma/>
                          </a:schemeClr>
                        </a:outerShdw>
                      </a:effectLst>
                    </a14:hiddenEffects>
                  </a:ext>
                </a:extLst>
              </p:spPr>
              <p:txBody>
                <a:bodyPr lIns="90903" tIns="45452" rIns="90903" bIns="45452">
                  <a:spAutoFit/>
                </a:bodyPr>
                <a:lstStyle/>
                <a:p>
                  <a:endParaRPr lang="en-US"/>
                </a:p>
              </p:txBody>
            </p:sp>
            <p:grpSp>
              <p:nvGrpSpPr>
                <p:cNvPr id="180236" name="Group 12"/>
                <p:cNvGrpSpPr>
                  <a:grpSpLocks/>
                </p:cNvGrpSpPr>
                <p:nvPr/>
              </p:nvGrpSpPr>
              <p:grpSpPr bwMode="auto">
                <a:xfrm>
                  <a:off x="3696" y="1241"/>
                  <a:ext cx="1038" cy="855"/>
                  <a:chOff x="4223" y="1457"/>
                  <a:chExt cx="1038" cy="855"/>
                </a:xfrm>
              </p:grpSpPr>
              <p:sp>
                <p:nvSpPr>
                  <p:cNvPr id="180237" name="Oval 13"/>
                  <p:cNvSpPr>
                    <a:spLocks noChangeArrowheads="1"/>
                  </p:cNvSpPr>
                  <p:nvPr/>
                </p:nvSpPr>
                <p:spPr bwMode="gray">
                  <a:xfrm>
                    <a:off x="4223" y="1720"/>
                    <a:ext cx="123" cy="32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80238" name="Oval 14"/>
                  <p:cNvSpPr>
                    <a:spLocks noChangeArrowheads="1"/>
                  </p:cNvSpPr>
                  <p:nvPr/>
                </p:nvSpPr>
                <p:spPr bwMode="gray">
                  <a:xfrm>
                    <a:off x="4223" y="1720"/>
                    <a:ext cx="123" cy="327"/>
                  </a:xfrm>
                  <a:prstGeom prst="ellipse">
                    <a:avLst/>
                  </a:prstGeom>
                  <a:gradFill rotWithShape="1">
                    <a:gsLst>
                      <a:gs pos="0">
                        <a:srgbClr val="83A6A7">
                          <a:alpha val="32001"/>
                        </a:srgbClr>
                      </a:gs>
                      <a:gs pos="100000">
                        <a:srgbClr val="83A6A7">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80239" name="Oval 15"/>
                  <p:cNvSpPr>
                    <a:spLocks noChangeArrowheads="1"/>
                  </p:cNvSpPr>
                  <p:nvPr/>
                </p:nvSpPr>
                <p:spPr bwMode="gray">
                  <a:xfrm>
                    <a:off x="4296" y="1719"/>
                    <a:ext cx="965" cy="327"/>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80240" name="Oval 16"/>
                  <p:cNvSpPr>
                    <a:spLocks noChangeArrowheads="1"/>
                  </p:cNvSpPr>
                  <p:nvPr/>
                </p:nvSpPr>
                <p:spPr bwMode="gray">
                  <a:xfrm>
                    <a:off x="4296" y="1709"/>
                    <a:ext cx="965" cy="354"/>
                  </a:xfrm>
                  <a:prstGeom prst="ellipse">
                    <a:avLst/>
                  </a:prstGeom>
                  <a:gradFill rotWithShape="1">
                    <a:gsLst>
                      <a:gs pos="0">
                        <a:srgbClr val="83A6A7">
                          <a:gamma/>
                          <a:shade val="63529"/>
                          <a:invGamma/>
                        </a:srgbClr>
                      </a:gs>
                      <a:gs pos="100000">
                        <a:srgbClr val="83A6A7">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algn="ctr"/>
                    <a:endParaRPr lang="en-US" sz="2000">
                      <a:effectLst>
                        <a:outerShdw blurRad="38100" dist="38100" dir="2700000" algn="tl">
                          <a:srgbClr val="000000"/>
                        </a:outerShdw>
                      </a:effectLst>
                      <a:latin typeface=".VnTime" pitchFamily="34" charset="0"/>
                      <a:cs typeface="Arial" charset="0"/>
                    </a:endParaRPr>
                  </a:p>
                </p:txBody>
              </p:sp>
              <p:sp>
                <p:nvSpPr>
                  <p:cNvPr id="180241" name="Oval 17"/>
                  <p:cNvSpPr>
                    <a:spLocks noChangeArrowheads="1"/>
                  </p:cNvSpPr>
                  <p:nvPr/>
                </p:nvSpPr>
                <p:spPr bwMode="gray">
                  <a:xfrm>
                    <a:off x="4344" y="1720"/>
                    <a:ext cx="869" cy="327"/>
                  </a:xfrm>
                  <a:prstGeom prst="ellipse">
                    <a:avLst/>
                  </a:prstGeom>
                  <a:solidFill>
                    <a:srgbClr val="0000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180242" name="Group 18"/>
                  <p:cNvGrpSpPr>
                    <a:grpSpLocks/>
                  </p:cNvGrpSpPr>
                  <p:nvPr/>
                </p:nvGrpSpPr>
                <p:grpSpPr bwMode="auto">
                  <a:xfrm>
                    <a:off x="4358" y="1457"/>
                    <a:ext cx="841" cy="855"/>
                    <a:chOff x="4166" y="1706"/>
                    <a:chExt cx="1252" cy="1252"/>
                  </a:xfrm>
                </p:grpSpPr>
                <p:sp>
                  <p:nvSpPr>
                    <p:cNvPr id="180243" name="Oval 19"/>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0244" name="Oval 20"/>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0245" name="Oval 21"/>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0246" name="Oval 22"/>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en-US" sz="1400" b="1">
                        <a:effectLst>
                          <a:outerShdw blurRad="38100" dist="38100" dir="2700000" algn="tl">
                            <a:srgbClr val="000000"/>
                          </a:outerShdw>
                        </a:effectLst>
                        <a:latin typeface=".VnTime" pitchFamily="34" charset="0"/>
                        <a:cs typeface="Arial" charset="0"/>
                      </a:endParaRPr>
                    </a:p>
                  </p:txBody>
                </p:sp>
              </p:grpSp>
              <p:sp>
                <p:nvSpPr>
                  <p:cNvPr id="180247" name="Text Box 23"/>
                  <p:cNvSpPr txBox="1">
                    <a:spLocks noChangeArrowheads="1"/>
                  </p:cNvSpPr>
                  <p:nvPr/>
                </p:nvSpPr>
                <p:spPr bwMode="gray">
                  <a:xfrm>
                    <a:off x="4368" y="1560"/>
                    <a:ext cx="816"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600" b="1">
                      <a:effectLst>
                        <a:outerShdw blurRad="38100" dist="38100" dir="2700000" algn="tl">
                          <a:srgbClr val="C0C0C0"/>
                        </a:outerShdw>
                      </a:effectLst>
                      <a:latin typeface=".VnTime" pitchFamily="34" charset="0"/>
                      <a:cs typeface="Arial" charset="0"/>
                    </a:endParaRPr>
                  </a:p>
                  <a:p>
                    <a:pPr algn="ctr"/>
                    <a:r>
                      <a:rPr lang="en-US" sz="3000" b="1">
                        <a:effectLst>
                          <a:outerShdw blurRad="38100" dist="38100" dir="2700000" algn="tl">
                            <a:srgbClr val="C0C0C0"/>
                          </a:outerShdw>
                        </a:effectLst>
                        <a:latin typeface=".VnTime" pitchFamily="34" charset="0"/>
                        <a:cs typeface="Arial" charset="0"/>
                      </a:rPr>
                      <a:t>AFTA</a:t>
                    </a:r>
                  </a:p>
                </p:txBody>
              </p:sp>
            </p:grpSp>
            <p:grpSp>
              <p:nvGrpSpPr>
                <p:cNvPr id="180248" name="Group 24"/>
                <p:cNvGrpSpPr>
                  <a:grpSpLocks/>
                </p:cNvGrpSpPr>
                <p:nvPr/>
              </p:nvGrpSpPr>
              <p:grpSpPr bwMode="auto">
                <a:xfrm>
                  <a:off x="3648" y="3041"/>
                  <a:ext cx="1088" cy="867"/>
                  <a:chOff x="3256" y="2924"/>
                  <a:chExt cx="1088" cy="867"/>
                </a:xfrm>
              </p:grpSpPr>
              <p:sp>
                <p:nvSpPr>
                  <p:cNvPr id="180249" name="Oval 25"/>
                  <p:cNvSpPr>
                    <a:spLocks noChangeArrowheads="1"/>
                  </p:cNvSpPr>
                  <p:nvPr/>
                </p:nvSpPr>
                <p:spPr bwMode="gray">
                  <a:xfrm>
                    <a:off x="3256" y="3214"/>
                    <a:ext cx="123" cy="327"/>
                  </a:xfrm>
                  <a:prstGeom prst="ellipse">
                    <a:avLst/>
                  </a:prstGeom>
                  <a:gradFill rotWithShape="1">
                    <a:gsLst>
                      <a:gs pos="0">
                        <a:srgbClr val="FF6699">
                          <a:gamma/>
                          <a:tint val="0"/>
                          <a:invGamma/>
                        </a:srgbClr>
                      </a:gs>
                      <a:gs pos="50000">
                        <a:srgbClr val="FF6699"/>
                      </a:gs>
                      <a:gs pos="100000">
                        <a:srgbClr val="FF6699">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80250" name="Oval 26"/>
                  <p:cNvSpPr>
                    <a:spLocks noChangeArrowheads="1"/>
                  </p:cNvSpPr>
                  <p:nvPr/>
                </p:nvSpPr>
                <p:spPr bwMode="gray">
                  <a:xfrm>
                    <a:off x="3256" y="3214"/>
                    <a:ext cx="123" cy="327"/>
                  </a:xfrm>
                  <a:prstGeom prst="ellipse">
                    <a:avLst/>
                  </a:prstGeom>
                  <a:gradFill rotWithShape="1">
                    <a:gsLst>
                      <a:gs pos="0">
                        <a:srgbClr val="FF6699">
                          <a:alpha val="32001"/>
                        </a:srgbClr>
                      </a:gs>
                      <a:gs pos="100000">
                        <a:srgbClr val="FF6699">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80251" name="Oval 27"/>
                  <p:cNvSpPr>
                    <a:spLocks noChangeArrowheads="1"/>
                  </p:cNvSpPr>
                  <p:nvPr/>
                </p:nvSpPr>
                <p:spPr bwMode="gray">
                  <a:xfrm>
                    <a:off x="3330" y="3214"/>
                    <a:ext cx="986" cy="327"/>
                  </a:xfrm>
                  <a:prstGeom prst="ellipse">
                    <a:avLst/>
                  </a:prstGeom>
                  <a:gradFill rotWithShape="1">
                    <a:gsLst>
                      <a:gs pos="0">
                        <a:srgbClr val="FF6699">
                          <a:gamma/>
                          <a:shade val="54118"/>
                          <a:invGamma/>
                        </a:srgbClr>
                      </a:gs>
                      <a:gs pos="50000">
                        <a:srgbClr val="FF6699"/>
                      </a:gs>
                      <a:gs pos="100000">
                        <a:srgbClr val="FF6699">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80252" name="Oval 28"/>
                  <p:cNvSpPr>
                    <a:spLocks noChangeArrowheads="1"/>
                  </p:cNvSpPr>
                  <p:nvPr/>
                </p:nvSpPr>
                <p:spPr bwMode="gray">
                  <a:xfrm>
                    <a:off x="3316" y="3198"/>
                    <a:ext cx="986" cy="327"/>
                  </a:xfrm>
                  <a:prstGeom prst="ellipse">
                    <a:avLst/>
                  </a:prstGeom>
                  <a:gradFill rotWithShape="1">
                    <a:gsLst>
                      <a:gs pos="0">
                        <a:srgbClr val="FF6699">
                          <a:gamma/>
                          <a:shade val="63529"/>
                          <a:invGamma/>
                        </a:srgbClr>
                      </a:gs>
                      <a:gs pos="100000">
                        <a:srgbClr val="FF6699">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80253" name="Oval 29"/>
                  <p:cNvSpPr>
                    <a:spLocks noChangeArrowheads="1"/>
                  </p:cNvSpPr>
                  <p:nvPr/>
                </p:nvSpPr>
                <p:spPr bwMode="gray">
                  <a:xfrm>
                    <a:off x="3383" y="3214"/>
                    <a:ext cx="887" cy="327"/>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80254" name="Oval 30"/>
                  <p:cNvSpPr>
                    <a:spLocks noChangeArrowheads="1"/>
                  </p:cNvSpPr>
                  <p:nvPr/>
                </p:nvSpPr>
                <p:spPr bwMode="gray">
                  <a:xfrm>
                    <a:off x="3376" y="2924"/>
                    <a:ext cx="858" cy="859"/>
                  </a:xfrm>
                  <a:prstGeom prst="ellipse">
                    <a:avLst/>
                  </a:prstGeom>
                  <a:gradFill rotWithShape="1">
                    <a:gsLst>
                      <a:gs pos="0">
                        <a:srgbClr val="C0C0C0">
                          <a:gamma/>
                          <a:shade val="46275"/>
                          <a:invGamma/>
                        </a:srgbClr>
                      </a:gs>
                      <a:gs pos="100000">
                        <a:srgbClr val="C0C0C0"/>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0255" name="Oval 31"/>
                  <p:cNvSpPr>
                    <a:spLocks noChangeArrowheads="1"/>
                  </p:cNvSpPr>
                  <p:nvPr/>
                </p:nvSpPr>
                <p:spPr bwMode="gray">
                  <a:xfrm>
                    <a:off x="3408" y="2954"/>
                    <a:ext cx="839" cy="837"/>
                  </a:xfrm>
                  <a:prstGeom prst="ellipse">
                    <a:avLst/>
                  </a:prstGeom>
                  <a:gradFill rotWithShape="1">
                    <a:gsLst>
                      <a:gs pos="0">
                        <a:srgbClr val="C0C0C0">
                          <a:alpha val="0"/>
                        </a:srgbClr>
                      </a:gs>
                      <a:gs pos="100000">
                        <a:srgbClr val="C0C0C0">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0256" name="Oval 32"/>
                  <p:cNvSpPr>
                    <a:spLocks noChangeArrowheads="1"/>
                  </p:cNvSpPr>
                  <p:nvPr/>
                </p:nvSpPr>
                <p:spPr bwMode="gray">
                  <a:xfrm>
                    <a:off x="3418" y="2962"/>
                    <a:ext cx="798" cy="783"/>
                  </a:xfrm>
                  <a:prstGeom prst="ellipse">
                    <a:avLst/>
                  </a:prstGeom>
                  <a:gradFill rotWithShape="1">
                    <a:gsLst>
                      <a:gs pos="0">
                        <a:srgbClr val="C0C0C0">
                          <a:gamma/>
                          <a:shade val="79216"/>
                          <a:invGamma/>
                        </a:srgbClr>
                      </a:gs>
                      <a:gs pos="100000">
                        <a:srgbClr val="C0C0C0">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0257" name="Oval 33"/>
                  <p:cNvSpPr>
                    <a:spLocks noChangeArrowheads="1"/>
                  </p:cNvSpPr>
                  <p:nvPr/>
                </p:nvSpPr>
                <p:spPr bwMode="gray">
                  <a:xfrm>
                    <a:off x="3464" y="2985"/>
                    <a:ext cx="709" cy="635"/>
                  </a:xfrm>
                  <a:prstGeom prst="ellipse">
                    <a:avLst/>
                  </a:prstGeom>
                  <a:gradFill rotWithShape="1">
                    <a:gsLst>
                      <a:gs pos="0">
                        <a:srgbClr val="C0C0C0">
                          <a:gamma/>
                          <a:tint val="0"/>
                          <a:invGamma/>
                        </a:srgbClr>
                      </a:gs>
                      <a:gs pos="100000">
                        <a:srgbClr val="C0C0C0">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en-US" sz="1400" b="1">
                      <a:effectLst>
                        <a:outerShdw blurRad="38100" dist="38100" dir="2700000" algn="tl">
                          <a:srgbClr val="000000"/>
                        </a:outerShdw>
                      </a:effectLst>
                      <a:latin typeface=".VnTime" pitchFamily="34" charset="0"/>
                      <a:cs typeface="Arial" charset="0"/>
                    </a:endParaRPr>
                  </a:p>
                </p:txBody>
              </p:sp>
              <p:sp>
                <p:nvSpPr>
                  <p:cNvPr id="180258" name="Text Box 34"/>
                  <p:cNvSpPr txBox="1">
                    <a:spLocks noChangeArrowheads="1"/>
                  </p:cNvSpPr>
                  <p:nvPr/>
                </p:nvSpPr>
                <p:spPr bwMode="gray">
                  <a:xfrm>
                    <a:off x="3288" y="3120"/>
                    <a:ext cx="1056" cy="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700" b="1">
                      <a:latin typeface=".VnTime" pitchFamily="34" charset="0"/>
                      <a:cs typeface="Arial" charset="0"/>
                    </a:endParaRPr>
                  </a:p>
                  <a:p>
                    <a:pPr algn="ctr"/>
                    <a:r>
                      <a:rPr lang="en-US" sz="3800" b="1">
                        <a:latin typeface=".VnTime" pitchFamily="34" charset="0"/>
                        <a:cs typeface="Arial" charset="0"/>
                      </a:rPr>
                      <a:t>WB</a:t>
                    </a:r>
                  </a:p>
                </p:txBody>
              </p:sp>
            </p:grpSp>
            <p:grpSp>
              <p:nvGrpSpPr>
                <p:cNvPr id="180259" name="Group 35"/>
                <p:cNvGrpSpPr>
                  <a:grpSpLocks/>
                </p:cNvGrpSpPr>
                <p:nvPr/>
              </p:nvGrpSpPr>
              <p:grpSpPr bwMode="auto">
                <a:xfrm>
                  <a:off x="1104" y="1231"/>
                  <a:ext cx="1060" cy="918"/>
                  <a:chOff x="480" y="1392"/>
                  <a:chExt cx="947" cy="833"/>
                </a:xfrm>
              </p:grpSpPr>
              <p:sp>
                <p:nvSpPr>
                  <p:cNvPr id="180260" name="Oval 36"/>
                  <p:cNvSpPr>
                    <a:spLocks noChangeArrowheads="1"/>
                  </p:cNvSpPr>
                  <p:nvPr/>
                </p:nvSpPr>
                <p:spPr bwMode="gray">
                  <a:xfrm>
                    <a:off x="480" y="1686"/>
                    <a:ext cx="110" cy="297"/>
                  </a:xfrm>
                  <a:prstGeom prst="ellipse">
                    <a:avLst/>
                  </a:prstGeom>
                  <a:gradFill rotWithShape="1">
                    <a:gsLst>
                      <a:gs pos="0">
                        <a:srgbClr val="00CC66">
                          <a:gamma/>
                          <a:tint val="0"/>
                          <a:invGamma/>
                        </a:srgbClr>
                      </a:gs>
                      <a:gs pos="50000">
                        <a:srgbClr val="00CC66"/>
                      </a:gs>
                      <a:gs pos="100000">
                        <a:srgbClr val="00CC66">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80261" name="Oval 37"/>
                  <p:cNvSpPr>
                    <a:spLocks noChangeArrowheads="1"/>
                  </p:cNvSpPr>
                  <p:nvPr/>
                </p:nvSpPr>
                <p:spPr bwMode="gray">
                  <a:xfrm>
                    <a:off x="932" y="1686"/>
                    <a:ext cx="110" cy="297"/>
                  </a:xfrm>
                  <a:prstGeom prst="ellipse">
                    <a:avLst/>
                  </a:prstGeom>
                  <a:gradFill rotWithShape="1">
                    <a:gsLst>
                      <a:gs pos="0">
                        <a:srgbClr val="00CC66">
                          <a:alpha val="32001"/>
                        </a:srgbClr>
                      </a:gs>
                      <a:gs pos="100000">
                        <a:srgbClr val="00CC66">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algn="ctr"/>
                    <a:endParaRPr lang="en-US" b="1">
                      <a:effectLst>
                        <a:outerShdw blurRad="38100" dist="38100" dir="2700000" algn="tl">
                          <a:srgbClr val="000000"/>
                        </a:outerShdw>
                      </a:effectLst>
                      <a:latin typeface=".VnTime" pitchFamily="34" charset="0"/>
                      <a:cs typeface="Arial" charset="0"/>
                    </a:endParaRPr>
                  </a:p>
                </p:txBody>
              </p:sp>
              <p:sp>
                <p:nvSpPr>
                  <p:cNvPr id="180262" name="Oval 38"/>
                  <p:cNvSpPr>
                    <a:spLocks noChangeArrowheads="1"/>
                  </p:cNvSpPr>
                  <p:nvPr/>
                </p:nvSpPr>
                <p:spPr bwMode="gray">
                  <a:xfrm>
                    <a:off x="546" y="1686"/>
                    <a:ext cx="881" cy="297"/>
                  </a:xfrm>
                  <a:prstGeom prst="ellipse">
                    <a:avLst/>
                  </a:prstGeom>
                  <a:gradFill rotWithShape="1">
                    <a:gsLst>
                      <a:gs pos="0">
                        <a:srgbClr val="00CC66">
                          <a:gamma/>
                          <a:shade val="54118"/>
                          <a:invGamma/>
                        </a:srgbClr>
                      </a:gs>
                      <a:gs pos="50000">
                        <a:srgbClr val="00CC66"/>
                      </a:gs>
                      <a:gs pos="100000">
                        <a:srgbClr val="00CC66">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80263" name="Oval 39"/>
                  <p:cNvSpPr>
                    <a:spLocks noChangeArrowheads="1"/>
                  </p:cNvSpPr>
                  <p:nvPr/>
                </p:nvSpPr>
                <p:spPr bwMode="gray">
                  <a:xfrm>
                    <a:off x="547" y="1686"/>
                    <a:ext cx="880" cy="297"/>
                  </a:xfrm>
                  <a:prstGeom prst="ellipse">
                    <a:avLst/>
                  </a:prstGeom>
                  <a:gradFill rotWithShape="1">
                    <a:gsLst>
                      <a:gs pos="0">
                        <a:srgbClr val="00CC66">
                          <a:gamma/>
                          <a:shade val="63529"/>
                          <a:invGamma/>
                        </a:srgbClr>
                      </a:gs>
                      <a:gs pos="100000">
                        <a:srgbClr val="00CC66">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80264" name="Oval 40"/>
                  <p:cNvSpPr>
                    <a:spLocks noChangeArrowheads="1"/>
                  </p:cNvSpPr>
                  <p:nvPr/>
                </p:nvSpPr>
                <p:spPr bwMode="gray">
                  <a:xfrm>
                    <a:off x="594" y="1686"/>
                    <a:ext cx="792" cy="297"/>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80265" name="Oval 41"/>
                  <p:cNvSpPr>
                    <a:spLocks noChangeArrowheads="1"/>
                  </p:cNvSpPr>
                  <p:nvPr/>
                </p:nvSpPr>
                <p:spPr bwMode="gray">
                  <a:xfrm>
                    <a:off x="607" y="1445"/>
                    <a:ext cx="767" cy="780"/>
                  </a:xfrm>
                  <a:prstGeom prst="ellipse">
                    <a:avLst/>
                  </a:prstGeom>
                  <a:gradFill rotWithShape="1">
                    <a:gsLst>
                      <a:gs pos="0">
                        <a:srgbClr val="C0C0C0">
                          <a:gamma/>
                          <a:shade val="46275"/>
                          <a:invGamma/>
                        </a:srgbClr>
                      </a:gs>
                      <a:gs pos="100000">
                        <a:srgbClr val="C0C0C0"/>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0266" name="Oval 42"/>
                  <p:cNvSpPr>
                    <a:spLocks noChangeArrowheads="1"/>
                  </p:cNvSpPr>
                  <p:nvPr/>
                </p:nvSpPr>
                <p:spPr bwMode="gray">
                  <a:xfrm>
                    <a:off x="616" y="1450"/>
                    <a:ext cx="749" cy="759"/>
                  </a:xfrm>
                  <a:prstGeom prst="ellipse">
                    <a:avLst/>
                  </a:prstGeom>
                  <a:gradFill rotWithShape="1">
                    <a:gsLst>
                      <a:gs pos="0">
                        <a:srgbClr val="C0C0C0">
                          <a:alpha val="0"/>
                        </a:srgbClr>
                      </a:gs>
                      <a:gs pos="100000">
                        <a:srgbClr val="C0C0C0">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0267" name="Oval 43"/>
                  <p:cNvSpPr>
                    <a:spLocks noChangeArrowheads="1"/>
                  </p:cNvSpPr>
                  <p:nvPr/>
                </p:nvSpPr>
                <p:spPr bwMode="gray">
                  <a:xfrm>
                    <a:off x="625" y="1457"/>
                    <a:ext cx="712" cy="711"/>
                  </a:xfrm>
                  <a:prstGeom prst="ellipse">
                    <a:avLst/>
                  </a:prstGeom>
                  <a:gradFill rotWithShape="1">
                    <a:gsLst>
                      <a:gs pos="0">
                        <a:srgbClr val="C0C0C0">
                          <a:gamma/>
                          <a:shade val="79216"/>
                          <a:invGamma/>
                        </a:srgbClr>
                      </a:gs>
                      <a:gs pos="100000">
                        <a:srgbClr val="C0C0C0">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0268" name="Oval 44"/>
                  <p:cNvSpPr>
                    <a:spLocks noChangeArrowheads="1"/>
                  </p:cNvSpPr>
                  <p:nvPr/>
                </p:nvSpPr>
                <p:spPr bwMode="gray">
                  <a:xfrm>
                    <a:off x="666" y="1478"/>
                    <a:ext cx="633" cy="576"/>
                  </a:xfrm>
                  <a:prstGeom prst="ellipse">
                    <a:avLst/>
                  </a:prstGeom>
                  <a:gradFill rotWithShape="1">
                    <a:gsLst>
                      <a:gs pos="0">
                        <a:srgbClr val="C0C0C0">
                          <a:gamma/>
                          <a:tint val="0"/>
                          <a:invGamma/>
                        </a:srgbClr>
                      </a:gs>
                      <a:gs pos="100000">
                        <a:srgbClr val="C0C0C0">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en-US" sz="1400" b="1">
                      <a:effectLst>
                        <a:outerShdw blurRad="38100" dist="38100" dir="2700000" algn="tl">
                          <a:srgbClr val="000000"/>
                        </a:outerShdw>
                      </a:effectLst>
                      <a:latin typeface=".VnTime" pitchFamily="34" charset="0"/>
                      <a:cs typeface="Arial" charset="0"/>
                    </a:endParaRPr>
                  </a:p>
                </p:txBody>
              </p:sp>
              <p:sp>
                <p:nvSpPr>
                  <p:cNvPr id="180269" name="Text Box 45"/>
                  <p:cNvSpPr txBox="1">
                    <a:spLocks noChangeArrowheads="1"/>
                  </p:cNvSpPr>
                  <p:nvPr/>
                </p:nvSpPr>
                <p:spPr bwMode="gray">
                  <a:xfrm>
                    <a:off x="624" y="1392"/>
                    <a:ext cx="720"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b="1">
                      <a:effectLst>
                        <a:outerShdw blurRad="38100" dist="38100" dir="2700000" algn="tl">
                          <a:srgbClr val="C0C0C0"/>
                        </a:outerShdw>
                      </a:effectLst>
                      <a:latin typeface=".VnTime" pitchFamily="34" charset="0"/>
                      <a:cs typeface="Arial" charset="0"/>
                    </a:endParaRPr>
                  </a:p>
                  <a:p>
                    <a:pPr algn="ctr"/>
                    <a:r>
                      <a:rPr lang="en-US" sz="4000" b="1">
                        <a:effectLst>
                          <a:outerShdw blurRad="38100" dist="38100" dir="2700000" algn="tl">
                            <a:srgbClr val="C0C0C0"/>
                          </a:outerShdw>
                        </a:effectLst>
                        <a:latin typeface=".VnTime" pitchFamily="34" charset="0"/>
                        <a:cs typeface="Arial" charset="0"/>
                      </a:rPr>
                      <a:t>IMF</a:t>
                    </a:r>
                  </a:p>
                </p:txBody>
              </p:sp>
            </p:grpSp>
            <p:grpSp>
              <p:nvGrpSpPr>
                <p:cNvPr id="180270" name="Group 46"/>
                <p:cNvGrpSpPr>
                  <a:grpSpLocks/>
                </p:cNvGrpSpPr>
                <p:nvPr/>
              </p:nvGrpSpPr>
              <p:grpSpPr bwMode="auto">
                <a:xfrm>
                  <a:off x="1200" y="3069"/>
                  <a:ext cx="1109" cy="843"/>
                  <a:chOff x="1392" y="2932"/>
                  <a:chExt cx="1008" cy="737"/>
                </a:xfrm>
              </p:grpSpPr>
              <p:grpSp>
                <p:nvGrpSpPr>
                  <p:cNvPr id="180271" name="Group 47"/>
                  <p:cNvGrpSpPr>
                    <a:grpSpLocks/>
                  </p:cNvGrpSpPr>
                  <p:nvPr/>
                </p:nvGrpSpPr>
                <p:grpSpPr bwMode="auto">
                  <a:xfrm>
                    <a:off x="1393" y="2932"/>
                    <a:ext cx="939" cy="737"/>
                    <a:chOff x="2832" y="1842"/>
                    <a:chExt cx="844" cy="688"/>
                  </a:xfrm>
                </p:grpSpPr>
                <p:sp>
                  <p:nvSpPr>
                    <p:cNvPr id="180272" name="Oval 48"/>
                    <p:cNvSpPr>
                      <a:spLocks noChangeArrowheads="1"/>
                    </p:cNvSpPr>
                    <p:nvPr/>
                  </p:nvSpPr>
                  <p:spPr bwMode="gray">
                    <a:xfrm>
                      <a:off x="2832" y="2048"/>
                      <a:ext cx="100" cy="267"/>
                    </a:xfrm>
                    <a:prstGeom prst="ellipse">
                      <a:avLst/>
                    </a:prstGeom>
                    <a:gradFill rotWithShape="1">
                      <a:gsLst>
                        <a:gs pos="0">
                          <a:srgbClr val="3965E1">
                            <a:gamma/>
                            <a:tint val="0"/>
                            <a:invGamma/>
                          </a:srgbClr>
                        </a:gs>
                        <a:gs pos="50000">
                          <a:srgbClr val="3965E1"/>
                        </a:gs>
                        <a:gs pos="100000">
                          <a:srgbClr val="3965E1">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80273" name="Oval 49"/>
                    <p:cNvSpPr>
                      <a:spLocks noChangeArrowheads="1"/>
                    </p:cNvSpPr>
                    <p:nvPr/>
                  </p:nvSpPr>
                  <p:spPr bwMode="gray">
                    <a:xfrm>
                      <a:off x="2832" y="2048"/>
                      <a:ext cx="100" cy="267"/>
                    </a:xfrm>
                    <a:prstGeom prst="ellipse">
                      <a:avLst/>
                    </a:prstGeom>
                    <a:gradFill rotWithShape="1">
                      <a:gsLst>
                        <a:gs pos="0">
                          <a:srgbClr val="3965E1">
                            <a:alpha val="32001"/>
                          </a:srgbClr>
                        </a:gs>
                        <a:gs pos="100000">
                          <a:srgbClr val="3965E1">
                            <a:gamma/>
                            <a:shade val="0"/>
                            <a:invGamma/>
                            <a:alpha val="89999"/>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80274" name="Oval 50"/>
                    <p:cNvSpPr>
                      <a:spLocks noChangeArrowheads="1"/>
                    </p:cNvSpPr>
                    <p:nvPr/>
                  </p:nvSpPr>
                  <p:spPr bwMode="gray">
                    <a:xfrm>
                      <a:off x="2889" y="2049"/>
                      <a:ext cx="787" cy="267"/>
                    </a:xfrm>
                    <a:prstGeom prst="ellipse">
                      <a:avLst/>
                    </a:prstGeom>
                    <a:gradFill rotWithShape="1">
                      <a:gsLst>
                        <a:gs pos="0">
                          <a:srgbClr val="3965E1">
                            <a:gamma/>
                            <a:shade val="54118"/>
                            <a:invGamma/>
                          </a:srgbClr>
                        </a:gs>
                        <a:gs pos="50000">
                          <a:srgbClr val="3965E1"/>
                        </a:gs>
                        <a:gs pos="100000">
                          <a:srgbClr val="3965E1">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80275" name="Oval 51"/>
                    <p:cNvSpPr>
                      <a:spLocks noChangeArrowheads="1"/>
                    </p:cNvSpPr>
                    <p:nvPr/>
                  </p:nvSpPr>
                  <p:spPr bwMode="gray">
                    <a:xfrm>
                      <a:off x="2889" y="2055"/>
                      <a:ext cx="787" cy="267"/>
                    </a:xfrm>
                    <a:prstGeom prst="ellipse">
                      <a:avLst/>
                    </a:prstGeom>
                    <a:gradFill rotWithShape="1">
                      <a:gsLst>
                        <a:gs pos="0">
                          <a:srgbClr val="3965E1">
                            <a:gamma/>
                            <a:shade val="66667"/>
                            <a:invGamma/>
                          </a:srgbClr>
                        </a:gs>
                        <a:gs pos="100000">
                          <a:srgbClr val="3965E1">
                            <a:alpha val="0"/>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80276" name="Oval 52"/>
                    <p:cNvSpPr>
                      <a:spLocks noChangeArrowheads="1"/>
                    </p:cNvSpPr>
                    <p:nvPr/>
                  </p:nvSpPr>
                  <p:spPr bwMode="gray">
                    <a:xfrm>
                      <a:off x="2928" y="2054"/>
                      <a:ext cx="709" cy="267"/>
                    </a:xfrm>
                    <a:prstGeom prst="ellipse">
                      <a:avLst/>
                    </a:prstGeom>
                    <a:gradFill rotWithShape="1">
                      <a:gsLst>
                        <a:gs pos="0">
                          <a:srgbClr val="3965E1"/>
                        </a:gs>
                        <a:gs pos="100000">
                          <a:srgbClr val="3965E1">
                            <a:gamma/>
                            <a:shade val="5882"/>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nvGrpSpPr>
                    <p:cNvPr id="180277" name="Group 53"/>
                    <p:cNvGrpSpPr>
                      <a:grpSpLocks/>
                    </p:cNvGrpSpPr>
                    <p:nvPr/>
                  </p:nvGrpSpPr>
                  <p:grpSpPr bwMode="auto">
                    <a:xfrm>
                      <a:off x="2946" y="1842"/>
                      <a:ext cx="687" cy="688"/>
                      <a:chOff x="4166" y="1706"/>
                      <a:chExt cx="1252" cy="1252"/>
                    </a:xfrm>
                  </p:grpSpPr>
                  <p:sp>
                    <p:nvSpPr>
                      <p:cNvPr id="180278" name="Oval 54"/>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0279" name="Oval 55"/>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effectLst>
                            <a:outerShdw blurRad="38100" dist="38100" dir="2700000" algn="tl">
                              <a:srgbClr val="000000"/>
                            </a:outerShdw>
                          </a:effectLst>
                          <a:latin typeface=".VnTime" pitchFamily="34" charset="0"/>
                          <a:cs typeface="Arial" charset="0"/>
                        </a:endParaRPr>
                      </a:p>
                    </p:txBody>
                  </p:sp>
                  <p:sp>
                    <p:nvSpPr>
                      <p:cNvPr id="180280" name="Oval 56"/>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80281" name="Oval 57"/>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en-US" sz="1400" b="1">
                          <a:effectLst>
                            <a:outerShdw blurRad="38100" dist="38100" dir="2700000" algn="tl">
                              <a:srgbClr val="000000"/>
                            </a:outerShdw>
                          </a:effectLst>
                          <a:latin typeface=".VnTime" pitchFamily="34" charset="0"/>
                          <a:cs typeface="Arial" charset="0"/>
                        </a:endParaRPr>
                      </a:p>
                    </p:txBody>
                  </p:sp>
                </p:grpSp>
              </p:grpSp>
              <p:sp>
                <p:nvSpPr>
                  <p:cNvPr id="180282" name="Text Box 58"/>
                  <p:cNvSpPr txBox="1">
                    <a:spLocks noChangeArrowheads="1"/>
                  </p:cNvSpPr>
                  <p:nvPr/>
                </p:nvSpPr>
                <p:spPr bwMode="gray">
                  <a:xfrm>
                    <a:off x="1392" y="3072"/>
                    <a:ext cx="1008"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700" b="1">
                      <a:effectLst>
                        <a:outerShdw blurRad="38100" dist="38100" dir="2700000" algn="tl">
                          <a:srgbClr val="C0C0C0"/>
                        </a:outerShdw>
                      </a:effectLst>
                      <a:latin typeface=".VnTime" pitchFamily="34" charset="0"/>
                      <a:cs typeface="Arial" charset="0"/>
                    </a:endParaRPr>
                  </a:p>
                  <a:p>
                    <a:pPr algn="ctr"/>
                    <a:r>
                      <a:rPr lang="en-US" sz="4000" b="1">
                        <a:effectLst>
                          <a:outerShdw blurRad="38100" dist="38100" dir="2700000" algn="tl">
                            <a:srgbClr val="C0C0C0"/>
                          </a:outerShdw>
                        </a:effectLst>
                        <a:latin typeface=".VnTime" pitchFamily="34" charset="0"/>
                        <a:cs typeface="Arial" charset="0"/>
                      </a:rPr>
                      <a:t>ADB</a:t>
                    </a:r>
                    <a:endParaRPr lang="en-US" sz="4400" b="1">
                      <a:latin typeface=".VnTime" pitchFamily="34" charset="0"/>
                      <a:cs typeface="Arial" charset="0"/>
                    </a:endParaRPr>
                  </a:p>
                </p:txBody>
              </p:sp>
            </p:grpSp>
            <p:pic>
              <p:nvPicPr>
                <p:cNvPr id="180283" name="Picture 59" descr="co vietn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 y="2208"/>
                  <a:ext cx="1188" cy="796"/>
                </a:xfrm>
                <a:prstGeom prst="rect">
                  <a:avLst/>
                </a:prstGeom>
                <a:noFill/>
                <a:extLst>
                  <a:ext uri="{909E8E84-426E-40DD-AFC4-6F175D3DCCD1}">
                    <a14:hiddenFill xmlns:a14="http://schemas.microsoft.com/office/drawing/2010/main">
                      <a:solidFill>
                        <a:srgbClr val="FFFFFF"/>
                      </a:solidFill>
                    </a14:hiddenFill>
                  </a:ext>
                </a:extLst>
              </p:spPr>
            </p:pic>
          </p:grpSp>
          <p:pic>
            <p:nvPicPr>
              <p:cNvPr id="180284" name="Picture 60" descr="WB"/>
              <p:cNvPicPr>
                <a:picLocks noChangeAspect="1" noChangeArrowheads="1"/>
              </p:cNvPicPr>
              <p:nvPr/>
            </p:nvPicPr>
            <p:blipFill>
              <a:blip r:embed="rId4">
                <a:extLst>
                  <a:ext uri="{28A0092B-C50C-407E-A947-70E740481C1C}">
                    <a14:useLocalDpi xmlns:a14="http://schemas.microsoft.com/office/drawing/2010/main" val="0"/>
                  </a:ext>
                </a:extLst>
              </a:blip>
              <a:srcRect l="14415" r="13513"/>
              <a:stretch>
                <a:fillRect/>
              </a:stretch>
            </p:blipFill>
            <p:spPr bwMode="auto">
              <a:xfrm>
                <a:off x="4790" y="3045"/>
                <a:ext cx="912" cy="84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14019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box(out)">
                                      <p:cBhvr>
                                        <p:cTn id="7" dur="500"/>
                                        <p:tgtEl>
                                          <p:spTgt spid="180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250" name="Group 2"/>
          <p:cNvGrpSpPr>
            <a:grpSpLocks/>
          </p:cNvGrpSpPr>
          <p:nvPr/>
        </p:nvGrpSpPr>
        <p:grpSpPr bwMode="auto">
          <a:xfrm>
            <a:off x="101600" y="1828800"/>
            <a:ext cx="11861800" cy="3810000"/>
            <a:chOff x="48" y="1152"/>
            <a:chExt cx="5604" cy="2400"/>
          </a:xfrm>
        </p:grpSpPr>
        <p:grpSp>
          <p:nvGrpSpPr>
            <p:cNvPr id="181251" name="Group 3"/>
            <p:cNvGrpSpPr>
              <a:grpSpLocks/>
            </p:cNvGrpSpPr>
            <p:nvPr/>
          </p:nvGrpSpPr>
          <p:grpSpPr bwMode="auto">
            <a:xfrm>
              <a:off x="96" y="1152"/>
              <a:ext cx="5556" cy="2263"/>
              <a:chOff x="48" y="1632"/>
              <a:chExt cx="5712" cy="2110"/>
            </a:xfrm>
          </p:grpSpPr>
          <p:pic>
            <p:nvPicPr>
              <p:cNvPr id="1812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1632"/>
                <a:ext cx="3120" cy="1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1253" name="Rectangle 5"/>
              <p:cNvSpPr>
                <a:spLocks noChangeArrowheads="1"/>
              </p:cNvSpPr>
              <p:nvPr/>
            </p:nvSpPr>
            <p:spPr bwMode="auto">
              <a:xfrm>
                <a:off x="83" y="3545"/>
                <a:ext cx="5677" cy="19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lIns="90903" tIns="45452" rIns="90903" bIns="45452">
                <a:spAutoFit/>
                <a:flatTx/>
              </a:bodyPr>
              <a:lstStyle/>
              <a:p>
                <a:pPr algn="just" defTabSz="909638"/>
                <a:endParaRPr kumimoji="1" lang="en-US" sz="1600" b="1">
                  <a:latin typeface=".VnTime" pitchFamily="34" charset="0"/>
                  <a:cs typeface="Arial" charset="0"/>
                </a:endParaRPr>
              </a:p>
            </p:txBody>
          </p:sp>
          <p:pic>
            <p:nvPicPr>
              <p:cNvPr id="181254" name="Picture 6" descr="APEC logo"/>
              <p:cNvPicPr>
                <a:picLocks noChangeAspect="1" noChangeArrowheads="1"/>
              </p:cNvPicPr>
              <p:nvPr/>
            </p:nvPicPr>
            <p:blipFill>
              <a:blip r:embed="rId3">
                <a:lum bright="-6000" contrast="18000"/>
                <a:extLst>
                  <a:ext uri="{28A0092B-C50C-407E-A947-70E740481C1C}">
                    <a14:useLocalDpi xmlns:a14="http://schemas.microsoft.com/office/drawing/2010/main" val="0"/>
                  </a:ext>
                </a:extLst>
              </a:blip>
              <a:srcRect/>
              <a:stretch>
                <a:fillRect/>
              </a:stretch>
            </p:blipFill>
            <p:spPr bwMode="auto">
              <a:xfrm>
                <a:off x="3168" y="1632"/>
                <a:ext cx="2592" cy="1860"/>
              </a:xfrm>
              <a:prstGeom prst="rect">
                <a:avLst/>
              </a:prstGeom>
              <a:noFill/>
              <a:extLst>
                <a:ext uri="{909E8E84-426E-40DD-AFC4-6F175D3DCCD1}">
                  <a14:hiddenFill xmlns:a14="http://schemas.microsoft.com/office/drawing/2010/main">
                    <a:solidFill>
                      <a:srgbClr val="FFFFFF"/>
                    </a:solidFill>
                  </a14:hiddenFill>
                </a:ext>
              </a:extLst>
            </p:spPr>
          </p:pic>
        </p:grpSp>
        <p:sp>
          <p:nvSpPr>
            <p:cNvPr id="181255" name="Rectangle 7"/>
            <p:cNvSpPr>
              <a:spLocks noChangeArrowheads="1"/>
            </p:cNvSpPr>
            <p:nvPr/>
          </p:nvSpPr>
          <p:spPr bwMode="white">
            <a:xfrm>
              <a:off x="48" y="3216"/>
              <a:ext cx="556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endParaRPr lang="en-US" sz="2000" b="1">
                <a:effectLst>
                  <a:outerShdw blurRad="38100" dist="38100" dir="2700000" algn="tl">
                    <a:srgbClr val="C0C0C0"/>
                  </a:outerShdw>
                </a:effectLst>
                <a:latin typeface="Times New Roman" pitchFamily="18" charset="0"/>
              </a:endParaRPr>
            </a:p>
          </p:txBody>
        </p:sp>
      </p:grpSp>
      <p:pic>
        <p:nvPicPr>
          <p:cNvPr id="181257" name="Picture 9" descr="23"/>
          <p:cNvPicPr>
            <a:picLocks noChangeAspect="1" noChangeArrowheads="1"/>
          </p:cNvPicPr>
          <p:nvPr/>
        </p:nvPicPr>
        <p:blipFill>
          <a:blip r:embed="rId4">
            <a:extLst>
              <a:ext uri="{28A0092B-C50C-407E-A947-70E740481C1C}">
                <a14:useLocalDpi xmlns:a14="http://schemas.microsoft.com/office/drawing/2010/main" val="0"/>
              </a:ext>
            </a:extLst>
          </a:blip>
          <a:srcRect l="1563" t="4956" b="5849"/>
          <a:stretch>
            <a:fillRect/>
          </a:stretch>
        </p:blipFill>
        <p:spPr bwMode="auto">
          <a:xfrm>
            <a:off x="2743200" y="1524000"/>
            <a:ext cx="6400800" cy="41148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181258" name="WordArt 10"/>
          <p:cNvSpPr>
            <a:spLocks noChangeArrowheads="1" noChangeShapeType="1" noTextEdit="1"/>
          </p:cNvSpPr>
          <p:nvPr/>
        </p:nvSpPr>
        <p:spPr bwMode="auto">
          <a:xfrm>
            <a:off x="609600" y="1295400"/>
            <a:ext cx="10972800" cy="46704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55556"/>
              </a:avLst>
            </a:prstTxWarp>
          </a:bodyPr>
          <a:lstStyle/>
          <a:p>
            <a:pPr algn="ctr"/>
            <a:r>
              <a:rPr lang="pl-PL" sz="3600" b="1" kern="10">
                <a:gradFill rotWithShape="1">
                  <a:gsLst>
                    <a:gs pos="0">
                      <a:srgbClr val="005CBF"/>
                    </a:gs>
                    <a:gs pos="12500">
                      <a:srgbClr val="0087E6"/>
                    </a:gs>
                    <a:gs pos="37500">
                      <a:srgbClr val="21D6E0"/>
                    </a:gs>
                    <a:gs pos="50000">
                      <a:srgbClr val="03D4A8"/>
                    </a:gs>
                    <a:gs pos="62500">
                      <a:srgbClr val="21D6E0"/>
                    </a:gs>
                    <a:gs pos="87500">
                      <a:srgbClr val="0087E6"/>
                    </a:gs>
                    <a:gs pos="100000">
                      <a:srgbClr val="005CBF"/>
                    </a:gs>
                  </a:gsLst>
                  <a:lin ang="0" scaled="1"/>
                </a:gradFill>
                <a:effectLst>
                  <a:prstShdw prst="shdw17" dist="17961" dir="2700000">
                    <a:srgbClr val="03D4A8">
                      <a:gamma/>
                      <a:shade val="60000"/>
                      <a:invGamma/>
                    </a:srgbClr>
                  </a:prstShdw>
                </a:effectLst>
                <a:latin typeface="Arial"/>
                <a:cs typeface="Arial"/>
              </a:rPr>
              <a:t>APEC VIỆT NAM NĂM 2006</a:t>
            </a:r>
            <a:endParaRPr lang="en-US" sz="3600" b="1" kern="10">
              <a:gradFill rotWithShape="1">
                <a:gsLst>
                  <a:gs pos="0">
                    <a:srgbClr val="005CBF"/>
                  </a:gs>
                  <a:gs pos="12500">
                    <a:srgbClr val="0087E6"/>
                  </a:gs>
                  <a:gs pos="37500">
                    <a:srgbClr val="21D6E0"/>
                  </a:gs>
                  <a:gs pos="50000">
                    <a:srgbClr val="03D4A8"/>
                  </a:gs>
                  <a:gs pos="62500">
                    <a:srgbClr val="21D6E0"/>
                  </a:gs>
                  <a:gs pos="87500">
                    <a:srgbClr val="0087E6"/>
                  </a:gs>
                  <a:gs pos="100000">
                    <a:srgbClr val="005CBF"/>
                  </a:gs>
                </a:gsLst>
                <a:lin ang="0" scaled="1"/>
              </a:gradFill>
              <a:effectLst>
                <a:prstShdw prst="shdw17" dist="17961" dir="2700000">
                  <a:srgbClr val="03D4A8">
                    <a:gamma/>
                    <a:shade val="60000"/>
                    <a:invGamma/>
                  </a:srgbClr>
                </a:prstShdw>
              </a:effectLst>
              <a:latin typeface="Arial"/>
              <a:cs typeface="Arial"/>
            </a:endParaRPr>
          </a:p>
        </p:txBody>
      </p:sp>
      <p:pic>
        <p:nvPicPr>
          <p:cNvPr id="181259" name="Picture 11" descr="bien chao APE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801" y="1828800"/>
            <a:ext cx="6144684" cy="3621088"/>
          </a:xfrm>
          <a:prstGeom prst="rect">
            <a:avLst/>
          </a:prstGeom>
          <a:noFill/>
          <a:extLst>
            <a:ext uri="{909E8E84-426E-40DD-AFC4-6F175D3DCCD1}">
              <a14:hiddenFill xmlns:a14="http://schemas.microsoft.com/office/drawing/2010/main">
                <a:solidFill>
                  <a:srgbClr val="FFFFFF"/>
                </a:solidFill>
              </a14:hiddenFill>
            </a:ext>
          </a:extLst>
        </p:spPr>
      </p:pic>
      <p:grpSp>
        <p:nvGrpSpPr>
          <p:cNvPr id="181260" name="Group 12"/>
          <p:cNvGrpSpPr>
            <a:grpSpLocks/>
          </p:cNvGrpSpPr>
          <p:nvPr/>
        </p:nvGrpSpPr>
        <p:grpSpPr bwMode="auto">
          <a:xfrm>
            <a:off x="1625600" y="1524000"/>
            <a:ext cx="9042400" cy="4146550"/>
            <a:chOff x="288" y="711"/>
            <a:chExt cx="4944" cy="3341"/>
          </a:xfrm>
        </p:grpSpPr>
        <p:pic>
          <p:nvPicPr>
            <p:cNvPr id="181261" name="Picture 13" descr="11182TS_JohnHow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 y="720"/>
              <a:ext cx="2400" cy="1620"/>
            </a:xfrm>
            <a:prstGeom prst="rect">
              <a:avLst/>
            </a:prstGeom>
            <a:noFill/>
            <a:extLst>
              <a:ext uri="{909E8E84-426E-40DD-AFC4-6F175D3DCCD1}">
                <a14:hiddenFill xmlns:a14="http://schemas.microsoft.com/office/drawing/2010/main">
                  <a:solidFill>
                    <a:srgbClr val="FFFFFF"/>
                  </a:solidFill>
                </a14:hiddenFill>
              </a:ext>
            </a:extLst>
          </p:spPr>
        </p:pic>
        <p:pic>
          <p:nvPicPr>
            <p:cNvPr id="181262" name="Picture 14" descr="APEC3"/>
            <p:cNvPicPr>
              <a:picLocks noChangeAspect="1" noChangeArrowheads="1"/>
            </p:cNvPicPr>
            <p:nvPr/>
          </p:nvPicPr>
          <p:blipFill>
            <a:blip r:embed="rId7">
              <a:extLst>
                <a:ext uri="{28A0092B-C50C-407E-A947-70E740481C1C}">
                  <a14:useLocalDpi xmlns:a14="http://schemas.microsoft.com/office/drawing/2010/main" val="0"/>
                </a:ext>
              </a:extLst>
            </a:blip>
            <a:srcRect l="1775" t="1129" r="59163" b="64302"/>
            <a:stretch>
              <a:fillRect/>
            </a:stretch>
          </p:blipFill>
          <p:spPr bwMode="auto">
            <a:xfrm>
              <a:off x="301" y="711"/>
              <a:ext cx="2435" cy="1615"/>
            </a:xfrm>
            <a:prstGeom prst="rect">
              <a:avLst/>
            </a:prstGeom>
            <a:noFill/>
            <a:extLst>
              <a:ext uri="{909E8E84-426E-40DD-AFC4-6F175D3DCCD1}">
                <a14:hiddenFill xmlns:a14="http://schemas.microsoft.com/office/drawing/2010/main">
                  <a:solidFill>
                    <a:srgbClr val="FFFFFF"/>
                  </a:solidFill>
                </a14:hiddenFill>
              </a:ext>
            </a:extLst>
          </p:spPr>
        </p:pic>
        <p:pic>
          <p:nvPicPr>
            <p:cNvPr id="181263" name="Picture 15" descr="Tong ket_APEC23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2400"/>
              <a:ext cx="2400" cy="1650"/>
            </a:xfrm>
            <a:prstGeom prst="rect">
              <a:avLst/>
            </a:prstGeom>
            <a:noFill/>
            <a:extLst>
              <a:ext uri="{909E8E84-426E-40DD-AFC4-6F175D3DCCD1}">
                <a14:hiddenFill xmlns:a14="http://schemas.microsoft.com/office/drawing/2010/main">
                  <a:solidFill>
                    <a:srgbClr val="FFFFFF"/>
                  </a:solidFill>
                </a14:hiddenFill>
              </a:ext>
            </a:extLst>
          </p:spPr>
        </p:pic>
        <p:pic>
          <p:nvPicPr>
            <p:cNvPr id="181264" name="Picture 16" descr="1115_00011ape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 y="2400"/>
              <a:ext cx="2448" cy="1652"/>
            </a:xfrm>
            <a:prstGeom prst="rect">
              <a:avLst/>
            </a:prstGeom>
            <a:noFill/>
            <a:extLst>
              <a:ext uri="{909E8E84-426E-40DD-AFC4-6F175D3DCCD1}">
                <a14:hiddenFill xmlns:a14="http://schemas.microsoft.com/office/drawing/2010/main">
                  <a:solidFill>
                    <a:srgbClr val="FFFFFF"/>
                  </a:solidFill>
                </a14:hiddenFill>
              </a:ext>
            </a:extLst>
          </p:spPr>
        </p:pic>
      </p:grpSp>
      <p:sp>
        <p:nvSpPr>
          <p:cNvPr id="181266" name="Rectangle 18"/>
          <p:cNvSpPr>
            <a:spLocks noGrp="1" noChangeArrowheads="1"/>
          </p:cNvSpPr>
          <p:nvPr>
            <p:ph type="title"/>
          </p:nvPr>
        </p:nvSpPr>
        <p:spPr bwMode="white">
          <a:xfrm>
            <a:off x="2311815" y="551873"/>
            <a:ext cx="11277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lstStyle/>
          <a:p>
            <a:pPr algn="l"/>
            <a:r>
              <a:rPr lang="en-US" sz="2800">
                <a:latin typeface="Times New Roman" pitchFamily="18" charset="0"/>
              </a:rPr>
              <a:t>Với các tổ chức tài chính - tiền tệ quốc tế</a:t>
            </a:r>
          </a:p>
        </p:txBody>
      </p:sp>
      <p:sp>
        <p:nvSpPr>
          <p:cNvPr id="181267" name="Rectangle 19"/>
          <p:cNvSpPr>
            <a:spLocks noChangeArrowheads="1"/>
          </p:cNvSpPr>
          <p:nvPr/>
        </p:nvSpPr>
        <p:spPr bwMode="ltGray">
          <a:xfrm>
            <a:off x="508000" y="5867400"/>
            <a:ext cx="744261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t>Các nhà lãnh đạo các nước Châu Á -  TBD tại cuộc họp cấp cao của APEC</a:t>
            </a:r>
            <a:br>
              <a:rPr lang="en-US" b="1"/>
            </a:br>
            <a:r>
              <a:rPr lang="en-US" b="1"/>
              <a:t> (Diễn đàn hợp tác kinh tế Châu Á – TBD) ở  Seattle và Vancouver năm 1993.</a:t>
            </a:r>
          </a:p>
        </p:txBody>
      </p:sp>
    </p:spTree>
    <p:extLst>
      <p:ext uri="{BB962C8B-B14F-4D97-AF65-F5344CB8AC3E}">
        <p14:creationId xmlns:p14="http://schemas.microsoft.com/office/powerpoint/2010/main" val="2400657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181250"/>
                                        </p:tgtEl>
                                      </p:cBhvr>
                                    </p:animEffect>
                                    <p:set>
                                      <p:cBhvr>
                                        <p:cTn id="7" dur="1" fill="hold">
                                          <p:stCondLst>
                                            <p:cond delay="499"/>
                                          </p:stCondLst>
                                        </p:cTn>
                                        <p:tgtEl>
                                          <p:spTgt spid="181250"/>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81257"/>
                                        </p:tgtEl>
                                        <p:attrNameLst>
                                          <p:attrName>style.visibility</p:attrName>
                                        </p:attrNameLst>
                                      </p:cBhvr>
                                      <p:to>
                                        <p:strVal val="visible"/>
                                      </p:to>
                                    </p:set>
                                    <p:animEffect transition="in" filter="box(out)">
                                      <p:cBhvr>
                                        <p:cTn id="12" dur="500"/>
                                        <p:tgtEl>
                                          <p:spTgt spid="1812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xit" presetSubtype="0" fill="hold" nodeType="clickEffect">
                                  <p:stCondLst>
                                    <p:cond delay="0"/>
                                  </p:stCondLst>
                                  <p:childTnLst>
                                    <p:animEffect transition="out" filter="dissolve">
                                      <p:cBhvr>
                                        <p:cTn id="16" dur="500"/>
                                        <p:tgtEl>
                                          <p:spTgt spid="181257"/>
                                        </p:tgtEl>
                                      </p:cBhvr>
                                    </p:animEffect>
                                    <p:set>
                                      <p:cBhvr>
                                        <p:cTn id="17" dur="1" fill="hold">
                                          <p:stCondLst>
                                            <p:cond delay="499"/>
                                          </p:stCondLst>
                                        </p:cTn>
                                        <p:tgtEl>
                                          <p:spTgt spid="181257"/>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3" presetClass="entr" presetSubtype="0" fill="hold" grpId="0" nodeType="clickEffect">
                                  <p:stCondLst>
                                    <p:cond delay="0"/>
                                  </p:stCondLst>
                                  <p:childTnLst>
                                    <p:set>
                                      <p:cBhvr>
                                        <p:cTn id="21" dur="1" fill="hold">
                                          <p:stCondLst>
                                            <p:cond delay="0"/>
                                          </p:stCondLst>
                                        </p:cTn>
                                        <p:tgtEl>
                                          <p:spTgt spid="181258"/>
                                        </p:tgtEl>
                                        <p:attrNameLst>
                                          <p:attrName>style.visibility</p:attrName>
                                        </p:attrNameLst>
                                      </p:cBhvr>
                                      <p:to>
                                        <p:strVal val="visible"/>
                                      </p:to>
                                    </p:set>
                                    <p:anim calcmode="lin" valueType="num">
                                      <p:cBhvr>
                                        <p:cTn id="22" dur="500" fill="hold"/>
                                        <p:tgtEl>
                                          <p:spTgt spid="181258"/>
                                        </p:tgtEl>
                                        <p:attrNameLst>
                                          <p:attrName>ppt_w</p:attrName>
                                        </p:attrNameLst>
                                      </p:cBhvr>
                                      <p:tavLst>
                                        <p:tav tm="0">
                                          <p:val>
                                            <p:fltVal val="0"/>
                                          </p:val>
                                        </p:tav>
                                        <p:tav tm="100000">
                                          <p:val>
                                            <p:strVal val="#ppt_w"/>
                                          </p:val>
                                        </p:tav>
                                      </p:tavLst>
                                    </p:anim>
                                    <p:anim calcmode="lin" valueType="num">
                                      <p:cBhvr>
                                        <p:cTn id="23" dur="500" fill="hold"/>
                                        <p:tgtEl>
                                          <p:spTgt spid="181258"/>
                                        </p:tgtEl>
                                        <p:attrNameLst>
                                          <p:attrName>ppt_h</p:attrName>
                                        </p:attrNameLst>
                                      </p:cBhvr>
                                      <p:tavLst>
                                        <p:tav tm="0">
                                          <p:val>
                                            <p:fltVal val="0"/>
                                          </p:val>
                                        </p:tav>
                                        <p:tav tm="100000">
                                          <p:val>
                                            <p:strVal val="#ppt_h"/>
                                          </p:val>
                                        </p:tav>
                                      </p:tavLst>
                                    </p:anim>
                                    <p:animEffect transition="in" filter="fade">
                                      <p:cBhvr>
                                        <p:cTn id="24" dur="500"/>
                                        <p:tgtEl>
                                          <p:spTgt spid="18125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81259"/>
                                        </p:tgtEl>
                                        <p:attrNameLst>
                                          <p:attrName>style.visibility</p:attrName>
                                        </p:attrNameLst>
                                      </p:cBhvr>
                                      <p:to>
                                        <p:strVal val="visible"/>
                                      </p:to>
                                    </p:set>
                                    <p:anim calcmode="lin" valueType="num">
                                      <p:cBhvr additive="base">
                                        <p:cTn id="29" dur="500" fill="hold"/>
                                        <p:tgtEl>
                                          <p:spTgt spid="181259"/>
                                        </p:tgtEl>
                                        <p:attrNameLst>
                                          <p:attrName>ppt_x</p:attrName>
                                        </p:attrNameLst>
                                      </p:cBhvr>
                                      <p:tavLst>
                                        <p:tav tm="0">
                                          <p:val>
                                            <p:strVal val="#ppt_x"/>
                                          </p:val>
                                        </p:tav>
                                        <p:tav tm="100000">
                                          <p:val>
                                            <p:strVal val="#ppt_x"/>
                                          </p:val>
                                        </p:tav>
                                      </p:tavLst>
                                    </p:anim>
                                    <p:anim calcmode="lin" valueType="num">
                                      <p:cBhvr additive="base">
                                        <p:cTn id="30" dur="500" fill="hold"/>
                                        <p:tgtEl>
                                          <p:spTgt spid="18125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3" presetClass="entr" presetSubtype="16" fill="hold" nodeType="clickEffect">
                                  <p:stCondLst>
                                    <p:cond delay="0"/>
                                  </p:stCondLst>
                                  <p:childTnLst>
                                    <p:set>
                                      <p:cBhvr>
                                        <p:cTn id="34" dur="1" fill="hold">
                                          <p:stCondLst>
                                            <p:cond delay="0"/>
                                          </p:stCondLst>
                                        </p:cTn>
                                        <p:tgtEl>
                                          <p:spTgt spid="181260"/>
                                        </p:tgtEl>
                                        <p:attrNameLst>
                                          <p:attrName>style.visibility</p:attrName>
                                        </p:attrNameLst>
                                      </p:cBhvr>
                                      <p:to>
                                        <p:strVal val="visible"/>
                                      </p:to>
                                    </p:set>
                                    <p:animEffect transition="in" filter="plus(in)">
                                      <p:cBhvr>
                                        <p:cTn id="35" dur="2000"/>
                                        <p:tgtEl>
                                          <p:spTgt spid="181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body" idx="1"/>
          </p:nvPr>
        </p:nvSpPr>
        <p:spPr>
          <a:xfrm>
            <a:off x="508000" y="5486400"/>
            <a:ext cx="10972800" cy="457200"/>
          </a:xfrm>
        </p:spPr>
        <p:txBody>
          <a:bodyPr>
            <a:normAutofit lnSpcReduction="10000"/>
          </a:bodyPr>
          <a:lstStyle/>
          <a:p>
            <a:pPr>
              <a:buFont typeface="Wingdings" pitchFamily="2" charset="2"/>
              <a:buNone/>
            </a:pPr>
            <a:r>
              <a:rPr lang="en-US">
                <a:latin typeface="Times New Roman" pitchFamily="18" charset="0"/>
              </a:rPr>
              <a:t>Diễn đàn hợp tác Á – Âu lần thứ 5 được tổ chức ở Hà Nội 2004</a:t>
            </a:r>
          </a:p>
        </p:txBody>
      </p:sp>
      <p:grpSp>
        <p:nvGrpSpPr>
          <p:cNvPr id="182276" name="Group 4"/>
          <p:cNvGrpSpPr>
            <a:grpSpLocks/>
          </p:cNvGrpSpPr>
          <p:nvPr/>
        </p:nvGrpSpPr>
        <p:grpSpPr bwMode="auto">
          <a:xfrm>
            <a:off x="2540000" y="1600200"/>
            <a:ext cx="8468784" cy="3709988"/>
            <a:chOff x="1408" y="1040"/>
            <a:chExt cx="4001" cy="2337"/>
          </a:xfrm>
        </p:grpSpPr>
        <p:pic>
          <p:nvPicPr>
            <p:cNvPr id="182277" name="Picture 5" descr="asem5-han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 y="1048"/>
              <a:ext cx="1593" cy="231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82278" name="Picture 6" descr="scan0039"/>
            <p:cNvPicPr>
              <a:picLocks noChangeAspect="1" noChangeArrowheads="1"/>
            </p:cNvPicPr>
            <p:nvPr/>
          </p:nvPicPr>
          <p:blipFill>
            <a:blip r:embed="rId3" cstate="print">
              <a:extLst>
                <a:ext uri="{28A0092B-C50C-407E-A947-70E740481C1C}">
                  <a14:useLocalDpi xmlns:a14="http://schemas.microsoft.com/office/drawing/2010/main" val="0"/>
                </a:ext>
              </a:extLst>
            </a:blip>
            <a:srcRect t="28333" r="12265" b="10001"/>
            <a:stretch>
              <a:fillRect/>
            </a:stretch>
          </p:blipFill>
          <p:spPr bwMode="auto">
            <a:xfrm>
              <a:off x="1408" y="1040"/>
              <a:ext cx="2400" cy="2337"/>
            </a:xfrm>
            <a:prstGeom prst="rect">
              <a:avLst/>
            </a:prstGeom>
            <a:noFill/>
            <a:extLst>
              <a:ext uri="{909E8E84-426E-40DD-AFC4-6F175D3DCCD1}">
                <a14:hiddenFill xmlns:a14="http://schemas.microsoft.com/office/drawing/2010/main">
                  <a:solidFill>
                    <a:srgbClr val="FFFFFF"/>
                  </a:solidFill>
                </a14:hiddenFill>
              </a:ext>
            </a:extLst>
          </p:spPr>
        </p:pic>
      </p:grpSp>
      <p:sp>
        <p:nvSpPr>
          <p:cNvPr id="182279" name="WordArt 7"/>
          <p:cNvSpPr>
            <a:spLocks noChangeArrowheads="1" noChangeShapeType="1" noTextEdit="1"/>
          </p:cNvSpPr>
          <p:nvPr/>
        </p:nvSpPr>
        <p:spPr bwMode="auto">
          <a:xfrm rot="5400000">
            <a:off x="-406400" y="2819400"/>
            <a:ext cx="3657600" cy="1219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vert="wordArtVert" wrap="none" fromWordArt="1">
            <a:prstTxWarp prst="textPlain">
              <a:avLst>
                <a:gd name="adj" fmla="val 50000"/>
              </a:avLst>
            </a:prstTxWarp>
          </a:bodyPr>
          <a:lstStyle/>
          <a:p>
            <a:pPr algn="ctr" fontAlgn="auto"/>
            <a:r>
              <a:rPr lang="en-US" sz="3600" b="1" kern="10">
                <a:gradFill rotWithShape="0">
                  <a:gsLst>
                    <a:gs pos="0">
                      <a:srgbClr val="FFFF00"/>
                    </a:gs>
                    <a:gs pos="100000">
                      <a:srgbClr val="FF9933"/>
                    </a:gs>
                  </a:gsLst>
                  <a:path path="rect">
                    <a:fillToRect l="50000" t="50000" r="50000" b="50000"/>
                  </a:path>
                </a:gradFill>
                <a:effectLst>
                  <a:prstShdw prst="shdw17" dist="17961" dir="2700000">
                    <a:srgbClr val="FFFF00">
                      <a:gamma/>
                      <a:shade val="60000"/>
                      <a:invGamma/>
                    </a:srgbClr>
                  </a:prstShdw>
                </a:effectLst>
                <a:latin typeface="Arial"/>
                <a:cs typeface="Arial"/>
              </a:rPr>
              <a:t>ASEM</a:t>
            </a:r>
          </a:p>
        </p:txBody>
      </p:sp>
      <p:grpSp>
        <p:nvGrpSpPr>
          <p:cNvPr id="182280" name="Group 8"/>
          <p:cNvGrpSpPr>
            <a:grpSpLocks/>
          </p:cNvGrpSpPr>
          <p:nvPr/>
        </p:nvGrpSpPr>
        <p:grpSpPr bwMode="auto">
          <a:xfrm>
            <a:off x="1625600" y="1447800"/>
            <a:ext cx="9753600" cy="4572000"/>
            <a:chOff x="768" y="912"/>
            <a:chExt cx="4608" cy="2880"/>
          </a:xfrm>
        </p:grpSpPr>
        <p:pic>
          <p:nvPicPr>
            <p:cNvPr id="182281" name="Picture 9" descr="ASEM6-09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 y="912"/>
              <a:ext cx="3792" cy="2493"/>
            </a:xfrm>
            <a:prstGeom prst="rect">
              <a:avLst/>
            </a:prstGeom>
            <a:noFill/>
            <a:extLst>
              <a:ext uri="{909E8E84-426E-40DD-AFC4-6F175D3DCCD1}">
                <a14:hiddenFill xmlns:a14="http://schemas.microsoft.com/office/drawing/2010/main">
                  <a:solidFill>
                    <a:srgbClr val="FFFFFF"/>
                  </a:solidFill>
                </a14:hiddenFill>
              </a:ext>
            </a:extLst>
          </p:spPr>
        </p:pic>
        <p:sp>
          <p:nvSpPr>
            <p:cNvPr id="182282" name="Rectangle 10"/>
            <p:cNvSpPr>
              <a:spLocks noChangeArrowheads="1"/>
            </p:cNvSpPr>
            <p:nvPr/>
          </p:nvSpPr>
          <p:spPr bwMode="auto">
            <a:xfrm>
              <a:off x="768" y="3504"/>
              <a:ext cx="46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2"/>
                </a:buClr>
                <a:buFont typeface="Wingdings" pitchFamily="2" charset="2"/>
                <a:buNone/>
              </a:pPr>
              <a:r>
                <a:rPr lang="en-US" sz="2400" b="1">
                  <a:solidFill>
                    <a:schemeClr val="accent2"/>
                  </a:solidFill>
                  <a:latin typeface="Times New Roman" pitchFamily="18" charset="0"/>
                </a:rPr>
                <a:t>Diễn đàn hợp tác Á – Âu lần thứ 6 được tổ chức ở Helsinki (Phần Lan), 9/2006</a:t>
              </a:r>
            </a:p>
          </p:txBody>
        </p:sp>
      </p:grpSp>
      <p:sp>
        <p:nvSpPr>
          <p:cNvPr id="182284" name="Rectangle 12"/>
          <p:cNvSpPr>
            <a:spLocks noGrp="1" noChangeArrowheads="1"/>
          </p:cNvSpPr>
          <p:nvPr>
            <p:ph type="title"/>
          </p:nvPr>
        </p:nvSpPr>
        <p:spPr bwMode="white">
          <a:xfrm>
            <a:off x="2438400" y="588818"/>
            <a:ext cx="11277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lstStyle/>
          <a:p>
            <a:pPr algn="l"/>
            <a:r>
              <a:rPr lang="en-US" sz="2800">
                <a:latin typeface="Times New Roman" pitchFamily="18" charset="0"/>
              </a:rPr>
              <a:t>Với các tổ chức tài chính - tiền tệ quốc tế</a:t>
            </a:r>
          </a:p>
        </p:txBody>
      </p:sp>
    </p:spTree>
    <p:extLst>
      <p:ext uri="{BB962C8B-B14F-4D97-AF65-F5344CB8AC3E}">
        <p14:creationId xmlns:p14="http://schemas.microsoft.com/office/powerpoint/2010/main" val="3468980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xit" presetSubtype="26" fill="hold" nodeType="clickEffect">
                                  <p:stCondLst>
                                    <p:cond delay="0"/>
                                  </p:stCondLst>
                                  <p:childTnLst>
                                    <p:animEffect transition="out" filter="barn(inHorizontal)">
                                      <p:cBhvr>
                                        <p:cTn id="6" dur="500"/>
                                        <p:tgtEl>
                                          <p:spTgt spid="182276"/>
                                        </p:tgtEl>
                                      </p:cBhvr>
                                    </p:animEffect>
                                    <p:set>
                                      <p:cBhvr>
                                        <p:cTn id="7" dur="1" fill="hold">
                                          <p:stCondLst>
                                            <p:cond delay="499"/>
                                          </p:stCondLst>
                                        </p:cTn>
                                        <p:tgtEl>
                                          <p:spTgt spid="182276"/>
                                        </p:tgtEl>
                                        <p:attrNameLst>
                                          <p:attrName>style.visibility</p:attrName>
                                        </p:attrNameLst>
                                      </p:cBhvr>
                                      <p:to>
                                        <p:strVal val="hidden"/>
                                      </p:to>
                                    </p:set>
                                  </p:childTnLst>
                                </p:cTn>
                              </p:par>
                              <p:par>
                                <p:cTn id="8" presetID="16" presetClass="exit" presetSubtype="26" fill="hold" grpId="0" nodeType="withEffect">
                                  <p:stCondLst>
                                    <p:cond delay="0"/>
                                  </p:stCondLst>
                                  <p:childTnLst>
                                    <p:animEffect transition="out" filter="barn(inHorizontal)">
                                      <p:cBhvr>
                                        <p:cTn id="9" dur="500"/>
                                        <p:tgtEl>
                                          <p:spTgt spid="182274">
                                            <p:txEl>
                                              <p:pRg st="0" end="0"/>
                                            </p:txEl>
                                          </p:spTgt>
                                        </p:tgtEl>
                                      </p:cBhvr>
                                    </p:animEffect>
                                    <p:set>
                                      <p:cBhvr>
                                        <p:cTn id="10" dur="1" fill="hold">
                                          <p:stCondLst>
                                            <p:cond delay="499"/>
                                          </p:stCondLst>
                                        </p:cTn>
                                        <p:tgtEl>
                                          <p:spTgt spid="182274">
                                            <p:txEl>
                                              <p:pRg st="0" end="0"/>
                                            </p:txEl>
                                          </p:spTgt>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182280"/>
                                        </p:tgtEl>
                                        <p:attrNameLst>
                                          <p:attrName>style.visibility</p:attrName>
                                        </p:attrNameLst>
                                      </p:cBhvr>
                                      <p:to>
                                        <p:strVal val="visible"/>
                                      </p:to>
                                    </p:set>
                                    <p:anim calcmode="lin" valueType="num">
                                      <p:cBhvr>
                                        <p:cTn id="15" dur="500" fill="hold"/>
                                        <p:tgtEl>
                                          <p:spTgt spid="182280"/>
                                        </p:tgtEl>
                                        <p:attrNameLst>
                                          <p:attrName>ppt_w</p:attrName>
                                        </p:attrNameLst>
                                      </p:cBhvr>
                                      <p:tavLst>
                                        <p:tav tm="0">
                                          <p:val>
                                            <p:fltVal val="0"/>
                                          </p:val>
                                        </p:tav>
                                        <p:tav tm="100000">
                                          <p:val>
                                            <p:strVal val="#ppt_w"/>
                                          </p:val>
                                        </p:tav>
                                      </p:tavLst>
                                    </p:anim>
                                    <p:anim calcmode="lin" valueType="num">
                                      <p:cBhvr>
                                        <p:cTn id="16" dur="500" fill="hold"/>
                                        <p:tgtEl>
                                          <p:spTgt spid="182280"/>
                                        </p:tgtEl>
                                        <p:attrNameLst>
                                          <p:attrName>ppt_h</p:attrName>
                                        </p:attrNameLst>
                                      </p:cBhvr>
                                      <p:tavLst>
                                        <p:tav tm="0">
                                          <p:val>
                                            <p:fltVal val="0"/>
                                          </p:val>
                                        </p:tav>
                                        <p:tav tm="100000">
                                          <p:val>
                                            <p:strVal val="#ppt_h"/>
                                          </p:val>
                                        </p:tav>
                                      </p:tavLst>
                                    </p:anim>
                                    <p:animEffect transition="in" filter="fade">
                                      <p:cBhvr>
                                        <p:cTn id="17" dur="500"/>
                                        <p:tgtEl>
                                          <p:spTgt spid="182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CNH, HĐH thời kỳ đổi mới</a:t>
            </a:r>
          </a:p>
        </p:txBody>
      </p:sp>
      <p:sp>
        <p:nvSpPr>
          <p:cNvPr id="15363" name="Rectangle 3"/>
          <p:cNvSpPr>
            <a:spLocks noGrp="1" noChangeArrowheads="1"/>
          </p:cNvSpPr>
          <p:nvPr>
            <p:ph type="body" idx="1"/>
          </p:nvPr>
        </p:nvSpPr>
        <p:spPr>
          <a:xfrm>
            <a:off x="692727" y="1741055"/>
            <a:ext cx="11277600" cy="3532909"/>
          </a:xfrm>
        </p:spPr>
        <p:txBody>
          <a:bodyPr/>
          <a:lstStyle/>
          <a:p>
            <a:pPr marL="50800" indent="12700" algn="just" eaLnBrk="1" hangingPunct="1">
              <a:buClr>
                <a:schemeClr val="tx1"/>
              </a:buClr>
              <a:buFont typeface="Wingdings" pitchFamily="2" charset="2"/>
              <a:buChar char="v"/>
            </a:pPr>
            <a:r>
              <a:rPr lang="en-US" b="0" smtClean="0">
                <a:solidFill>
                  <a:schemeClr val="tx1"/>
                </a:solidFill>
                <a:latin typeface="Times New Roman" pitchFamily="18" charset="0"/>
              </a:rPr>
              <a:t> Khái niệm: “CNH, HĐH là quá trình chuyển đổi căn bản, toàn diện các hoạt động sản xuất kinh doanh, dịch vụ và quản lý kinh tế - xã hội.”</a:t>
            </a:r>
          </a:p>
          <a:p>
            <a:pPr marL="50800" indent="12700" algn="just" eaLnBrk="1" hangingPunct="1">
              <a:buClr>
                <a:schemeClr val="tx1"/>
              </a:buClr>
              <a:buFont typeface="Wingdings" pitchFamily="2" charset="2"/>
              <a:buChar char="v"/>
            </a:pPr>
            <a:r>
              <a:rPr lang="en-US" b="0" smtClean="0">
                <a:solidFill>
                  <a:schemeClr val="tx1"/>
                </a:solidFill>
                <a:latin typeface="Times New Roman" pitchFamily="18" charset="0"/>
              </a:rPr>
              <a:t> Từ sử dụng lao động thủ công là chính sang sử dụng một cách phổ biến sức lao động cùng với công nghệ phương pháp, phương tiện hiện đại.</a:t>
            </a:r>
          </a:p>
          <a:p>
            <a:pPr marL="50800" indent="12700" algn="just" eaLnBrk="1" hangingPunct="1">
              <a:buClr>
                <a:schemeClr val="tx1"/>
              </a:buClr>
              <a:buFont typeface="Wingdings" pitchFamily="2" charset="2"/>
              <a:buChar char="v"/>
            </a:pPr>
            <a:r>
              <a:rPr lang="en-US" b="0" smtClean="0">
                <a:solidFill>
                  <a:schemeClr val="tx1"/>
                </a:solidFill>
                <a:latin typeface="Times New Roman" pitchFamily="18" charset="0"/>
              </a:rPr>
              <a:t> Phát triển công nghiệp dựa trên tiến bộ khoa học – công nghệ</a:t>
            </a:r>
          </a:p>
          <a:p>
            <a:pPr marL="50800" indent="12700" algn="just" eaLnBrk="1" hangingPunct="1">
              <a:buClr>
                <a:schemeClr val="tx1"/>
              </a:buClr>
              <a:buFont typeface="Wingdings" pitchFamily="2" charset="2"/>
              <a:buChar char="v"/>
            </a:pPr>
            <a:r>
              <a:rPr lang="en-US" b="0" smtClean="0">
                <a:solidFill>
                  <a:schemeClr val="tx1"/>
                </a:solidFill>
                <a:latin typeface="Times New Roman" pitchFamily="18" charset="0"/>
              </a:rPr>
              <a:t> Tạo ra năng suất lao động xã hội cao.</a:t>
            </a:r>
          </a:p>
        </p:txBody>
      </p:sp>
    </p:spTree>
    <p:extLst>
      <p:ext uri="{BB962C8B-B14F-4D97-AF65-F5344CB8AC3E}">
        <p14:creationId xmlns:p14="http://schemas.microsoft.com/office/powerpoint/2010/main" val="244433149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298" name="Group 2"/>
          <p:cNvGrpSpPr>
            <a:grpSpLocks/>
          </p:cNvGrpSpPr>
          <p:nvPr/>
        </p:nvGrpSpPr>
        <p:grpSpPr bwMode="auto">
          <a:xfrm>
            <a:off x="6807200" y="1066800"/>
            <a:ext cx="5141384" cy="1676400"/>
            <a:chOff x="3216" y="672"/>
            <a:chExt cx="2429" cy="1056"/>
          </a:xfrm>
        </p:grpSpPr>
        <p:pic>
          <p:nvPicPr>
            <p:cNvPr id="183299" name="Picture 3" descr="ASEAN LOGO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 y="672"/>
              <a:ext cx="1037" cy="1056"/>
            </a:xfrm>
            <a:prstGeom prst="rect">
              <a:avLst/>
            </a:prstGeom>
            <a:noFill/>
            <a:extLst>
              <a:ext uri="{909E8E84-426E-40DD-AFC4-6F175D3DCCD1}">
                <a14:hiddenFill xmlns:a14="http://schemas.microsoft.com/office/drawing/2010/main">
                  <a:solidFill>
                    <a:srgbClr val="FFFFFF"/>
                  </a:solidFill>
                </a14:hiddenFill>
              </a:ext>
            </a:extLst>
          </p:spPr>
        </p:pic>
        <p:pic>
          <p:nvPicPr>
            <p:cNvPr id="183300" name="Picture 4" descr="The ASEAN Headquarters in Jakar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 y="672"/>
              <a:ext cx="1392" cy="1043"/>
            </a:xfrm>
            <a:prstGeom prst="rect">
              <a:avLst/>
            </a:prstGeom>
            <a:noFill/>
            <a:extLst>
              <a:ext uri="{909E8E84-426E-40DD-AFC4-6F175D3DCCD1}">
                <a14:hiddenFill xmlns:a14="http://schemas.microsoft.com/office/drawing/2010/main">
                  <a:solidFill>
                    <a:srgbClr val="FFFFFF"/>
                  </a:solidFill>
                </a14:hiddenFill>
              </a:ext>
            </a:extLst>
          </p:spPr>
        </p:pic>
      </p:grpSp>
      <p:sp>
        <p:nvSpPr>
          <p:cNvPr id="183301" name="WordArt 5"/>
          <p:cNvSpPr>
            <a:spLocks noChangeArrowheads="1" noChangeShapeType="1" noTextEdit="1"/>
          </p:cNvSpPr>
          <p:nvPr/>
        </p:nvSpPr>
        <p:spPr bwMode="auto">
          <a:xfrm>
            <a:off x="2336800" y="2667000"/>
            <a:ext cx="7721600" cy="297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71431"/>
              </a:avLst>
            </a:prstTxWarp>
          </a:bodyPr>
          <a:lstStyle/>
          <a:p>
            <a:pPr algn="ctr"/>
            <a:r>
              <a:rPr lang="en-US" sz="3600" b="1" kern="10">
                <a:gradFill rotWithShape="1">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1"/>
                </a:gradFill>
                <a:effectLst>
                  <a:prstShdw prst="shdw17" dist="17961" dir="2700000">
                    <a:srgbClr val="3399FF">
                      <a:gamma/>
                      <a:shade val="60000"/>
                      <a:invGamma/>
                    </a:srgbClr>
                  </a:prstShdw>
                </a:effectLst>
                <a:latin typeface="Arial"/>
                <a:cs typeface="Arial"/>
              </a:rPr>
              <a:t>vIỆT NAM - ASEAN</a:t>
            </a:r>
          </a:p>
        </p:txBody>
      </p:sp>
      <p:sp>
        <p:nvSpPr>
          <p:cNvPr id="183302" name="Rectangle 6"/>
          <p:cNvSpPr>
            <a:spLocks noGrp="1" noChangeArrowheads="1"/>
          </p:cNvSpPr>
          <p:nvPr>
            <p:ph type="title"/>
          </p:nvPr>
        </p:nvSpPr>
        <p:spPr bwMode="white">
          <a:xfrm>
            <a:off x="2198255" y="440459"/>
            <a:ext cx="11277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marL="609600" indent="-609600"/>
            <a:r>
              <a:rPr lang="en-US">
                <a:latin typeface="Times New Roman" pitchFamily="18" charset="0"/>
              </a:rPr>
              <a:t>Với các nước ASEAN </a:t>
            </a:r>
          </a:p>
        </p:txBody>
      </p:sp>
      <p:sp>
        <p:nvSpPr>
          <p:cNvPr id="183303" name="Rectangle 7"/>
          <p:cNvSpPr>
            <a:spLocks noGrp="1" noChangeArrowheads="1"/>
          </p:cNvSpPr>
          <p:nvPr>
            <p:ph type="body" idx="1"/>
          </p:nvPr>
        </p:nvSpPr>
        <p:spPr>
          <a:xfrm>
            <a:off x="0" y="1143000"/>
            <a:ext cx="7416800" cy="1066800"/>
          </a:xfrm>
          <a:noFill/>
          <a:ln/>
        </p:spPr>
        <p:txBody>
          <a:bodyPr/>
          <a:lstStyle/>
          <a:p>
            <a:pPr lvl="1"/>
            <a:r>
              <a:rPr lang="en-US" sz="2800">
                <a:latin typeface="Times New Roman" pitchFamily="18" charset="0"/>
              </a:rPr>
              <a:t>Khai thông quan hệ và gia nhập tổ chức ASEAN.</a:t>
            </a:r>
          </a:p>
        </p:txBody>
      </p:sp>
      <p:grpSp>
        <p:nvGrpSpPr>
          <p:cNvPr id="183304" name="Group 8"/>
          <p:cNvGrpSpPr>
            <a:grpSpLocks/>
          </p:cNvGrpSpPr>
          <p:nvPr/>
        </p:nvGrpSpPr>
        <p:grpSpPr bwMode="auto">
          <a:xfrm>
            <a:off x="812800" y="2541817"/>
            <a:ext cx="4817806" cy="830037"/>
            <a:chOff x="2208" y="1272"/>
            <a:chExt cx="2880" cy="732"/>
          </a:xfrm>
        </p:grpSpPr>
        <p:grpSp>
          <p:nvGrpSpPr>
            <p:cNvPr id="183305" name="Group 9"/>
            <p:cNvGrpSpPr>
              <a:grpSpLocks/>
            </p:cNvGrpSpPr>
            <p:nvPr/>
          </p:nvGrpSpPr>
          <p:grpSpPr bwMode="auto">
            <a:xfrm>
              <a:off x="2208" y="1421"/>
              <a:ext cx="2193" cy="325"/>
              <a:chOff x="2208" y="1421"/>
              <a:chExt cx="2193" cy="325"/>
            </a:xfrm>
          </p:grpSpPr>
          <p:sp>
            <p:nvSpPr>
              <p:cNvPr id="183306" name="AutoShape 10"/>
              <p:cNvSpPr>
                <a:spLocks noChangeArrowheads="1"/>
              </p:cNvSpPr>
              <p:nvPr/>
            </p:nvSpPr>
            <p:spPr bwMode="auto">
              <a:xfrm>
                <a:off x="2208" y="1421"/>
                <a:ext cx="161" cy="325"/>
              </a:xfrm>
              <a:prstGeom prst="homePlate">
                <a:avLst>
                  <a:gd name="adj" fmla="val 64286"/>
                </a:avLst>
              </a:prstGeom>
              <a:noFill/>
              <a:ln w="38100" algn="ctr">
                <a:solidFill>
                  <a:srgbClr val="66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13500000" algn="ctr" rotWithShape="0">
                        <a:srgbClr val="663300">
                          <a:gamma/>
                          <a:shade val="60000"/>
                          <a:invGamma/>
                        </a:srgbClr>
                      </a:outerShdw>
                    </a:effectLst>
                  </a14:hiddenEffects>
                </a:ext>
              </a:extLst>
            </p:spPr>
            <p:txBody>
              <a:bodyPr wrap="none" lIns="90903" tIns="45452" rIns="90903" bIns="45452" anchor="ctr">
                <a:spAutoFit/>
              </a:bodyPr>
              <a:lstStyle/>
              <a:p>
                <a:endParaRPr lang="en-US"/>
              </a:p>
            </p:txBody>
          </p:sp>
          <p:sp>
            <p:nvSpPr>
              <p:cNvPr id="183307" name="AutoShape 11"/>
              <p:cNvSpPr>
                <a:spLocks noChangeArrowheads="1"/>
              </p:cNvSpPr>
              <p:nvPr/>
            </p:nvSpPr>
            <p:spPr bwMode="auto">
              <a:xfrm rot="10800000">
                <a:off x="4240" y="1421"/>
                <a:ext cx="161" cy="325"/>
              </a:xfrm>
              <a:prstGeom prst="homePlate">
                <a:avLst>
                  <a:gd name="adj" fmla="val 64286"/>
                </a:avLst>
              </a:prstGeom>
              <a:noFill/>
              <a:ln w="38100" algn="ctr">
                <a:solidFill>
                  <a:srgbClr val="66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13500000" algn="ctr" rotWithShape="0">
                        <a:srgbClr val="663300">
                          <a:gamma/>
                          <a:shade val="60000"/>
                          <a:invGamma/>
                        </a:srgbClr>
                      </a:outerShdw>
                    </a:effectLst>
                  </a14:hiddenEffects>
                </a:ext>
              </a:extLst>
            </p:spPr>
            <p:txBody>
              <a:bodyPr wrap="none" lIns="90903" tIns="45452" rIns="90903" bIns="45452" anchor="ctr">
                <a:spAutoFit/>
              </a:bodyPr>
              <a:lstStyle/>
              <a:p>
                <a:endParaRPr lang="en-US"/>
              </a:p>
            </p:txBody>
          </p:sp>
        </p:grpSp>
        <p:grpSp>
          <p:nvGrpSpPr>
            <p:cNvPr id="183308" name="Group 12"/>
            <p:cNvGrpSpPr>
              <a:grpSpLocks/>
            </p:cNvGrpSpPr>
            <p:nvPr/>
          </p:nvGrpSpPr>
          <p:grpSpPr bwMode="auto">
            <a:xfrm>
              <a:off x="2256" y="1272"/>
              <a:ext cx="2832" cy="732"/>
              <a:chOff x="2256" y="1296"/>
              <a:chExt cx="2832" cy="732"/>
            </a:xfrm>
          </p:grpSpPr>
          <p:sp>
            <p:nvSpPr>
              <p:cNvPr id="183309" name="Text Box 13"/>
              <p:cNvSpPr txBox="1">
                <a:spLocks noChangeArrowheads="1"/>
              </p:cNvSpPr>
              <p:nvPr/>
            </p:nvSpPr>
            <p:spPr bwMode="auto">
              <a:xfrm>
                <a:off x="2256" y="1296"/>
                <a:ext cx="1344" cy="40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lIns="90903" tIns="45452" rIns="90903" bIns="45452">
                <a:spAutoFit/>
                <a:flatTx/>
              </a:bodyPr>
              <a:lstStyle>
                <a:lvl1pPr defTabSz="909638">
                  <a:defRPr>
                    <a:solidFill>
                      <a:schemeClr val="tx1"/>
                    </a:solidFill>
                    <a:latin typeface="Arial" charset="0"/>
                  </a:defRPr>
                </a:lvl1pPr>
                <a:lvl2pPr defTabSz="909638">
                  <a:defRPr>
                    <a:solidFill>
                      <a:schemeClr val="tx1"/>
                    </a:solidFill>
                    <a:latin typeface="Arial" charset="0"/>
                  </a:defRPr>
                </a:lvl2pPr>
                <a:lvl3pPr defTabSz="909638">
                  <a:defRPr>
                    <a:solidFill>
                      <a:schemeClr val="tx1"/>
                    </a:solidFill>
                    <a:latin typeface="Arial" charset="0"/>
                  </a:defRPr>
                </a:lvl3pPr>
                <a:lvl4pPr defTabSz="909638">
                  <a:defRPr>
                    <a:solidFill>
                      <a:schemeClr val="tx1"/>
                    </a:solidFill>
                    <a:latin typeface="Arial" charset="0"/>
                  </a:defRPr>
                </a:lvl4pPr>
                <a:lvl5pPr defTabSz="909638">
                  <a:defRPr>
                    <a:solidFill>
                      <a:schemeClr val="tx1"/>
                    </a:solidFill>
                    <a:latin typeface="Arial" charset="0"/>
                  </a:defRPr>
                </a:lvl5pPr>
                <a:lvl6pPr defTabSz="909638" fontAlgn="base">
                  <a:spcBef>
                    <a:spcPct val="0"/>
                  </a:spcBef>
                  <a:spcAft>
                    <a:spcPct val="0"/>
                  </a:spcAft>
                  <a:defRPr>
                    <a:solidFill>
                      <a:schemeClr val="tx1"/>
                    </a:solidFill>
                    <a:latin typeface="Arial" charset="0"/>
                  </a:defRPr>
                </a:lvl6pPr>
                <a:lvl7pPr defTabSz="909638" fontAlgn="base">
                  <a:spcBef>
                    <a:spcPct val="0"/>
                  </a:spcBef>
                  <a:spcAft>
                    <a:spcPct val="0"/>
                  </a:spcAft>
                  <a:defRPr>
                    <a:solidFill>
                      <a:schemeClr val="tx1"/>
                    </a:solidFill>
                    <a:latin typeface="Arial" charset="0"/>
                  </a:defRPr>
                </a:lvl7pPr>
                <a:lvl8pPr defTabSz="909638" fontAlgn="base">
                  <a:spcBef>
                    <a:spcPct val="0"/>
                  </a:spcBef>
                  <a:spcAft>
                    <a:spcPct val="0"/>
                  </a:spcAft>
                  <a:defRPr>
                    <a:solidFill>
                      <a:schemeClr val="tx1"/>
                    </a:solidFill>
                    <a:latin typeface="Arial" charset="0"/>
                  </a:defRPr>
                </a:lvl8pPr>
                <a:lvl9pPr defTabSz="909638" fontAlgn="base">
                  <a:spcBef>
                    <a:spcPct val="0"/>
                  </a:spcBef>
                  <a:spcAft>
                    <a:spcPct val="0"/>
                  </a:spcAft>
                  <a:defRPr>
                    <a:solidFill>
                      <a:schemeClr val="tx1"/>
                    </a:solidFill>
                    <a:latin typeface="Arial" charset="0"/>
                  </a:defRPr>
                </a:lvl9pPr>
              </a:lstStyle>
              <a:p>
                <a:pPr algn="ctr"/>
                <a:r>
                  <a:rPr kumimoji="1" lang="en-US" sz="2400" b="1">
                    <a:solidFill>
                      <a:srgbClr val="0000FF"/>
                    </a:solidFill>
                    <a:latin typeface="Times New Roman" pitchFamily="18" charset="0"/>
                    <a:cs typeface="Arial" charset="0"/>
                  </a:rPr>
                  <a:t>Kh</a:t>
                </a:r>
                <a:r>
                  <a:rPr kumimoji="1" lang="en-US" sz="2400" b="1">
                    <a:solidFill>
                      <a:srgbClr val="0000FF"/>
                    </a:solidFill>
                    <a:latin typeface="Times New Roman" pitchFamily="18" charset="0"/>
                  </a:rPr>
                  <a:t>ối </a:t>
                </a:r>
                <a:r>
                  <a:rPr kumimoji="1" lang="en-US" sz="2400" b="1">
                    <a:solidFill>
                      <a:srgbClr val="0000FF"/>
                    </a:solidFill>
                    <a:latin typeface="Times New Roman" pitchFamily="18" charset="0"/>
                    <a:cs typeface="Arial" charset="0"/>
                  </a:rPr>
                  <a:t>ASEAN</a:t>
                </a:r>
              </a:p>
            </p:txBody>
          </p:sp>
          <p:sp>
            <p:nvSpPr>
              <p:cNvPr id="183310" name="Text Box 14"/>
              <p:cNvSpPr txBox="1">
                <a:spLocks noChangeArrowheads="1"/>
              </p:cNvSpPr>
              <p:nvPr/>
            </p:nvSpPr>
            <p:spPr bwMode="auto">
              <a:xfrm>
                <a:off x="3888" y="1296"/>
                <a:ext cx="1200" cy="73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lIns="90903" tIns="45452" rIns="90903" bIns="45452">
                <a:spAutoFit/>
                <a:flatTx/>
              </a:bodyPr>
              <a:lstStyle>
                <a:lvl1pPr defTabSz="909638">
                  <a:defRPr>
                    <a:solidFill>
                      <a:schemeClr val="tx1"/>
                    </a:solidFill>
                    <a:latin typeface="Arial" charset="0"/>
                  </a:defRPr>
                </a:lvl1pPr>
                <a:lvl2pPr defTabSz="909638">
                  <a:defRPr>
                    <a:solidFill>
                      <a:schemeClr val="tx1"/>
                    </a:solidFill>
                    <a:latin typeface="Arial" charset="0"/>
                  </a:defRPr>
                </a:lvl2pPr>
                <a:lvl3pPr defTabSz="909638">
                  <a:defRPr>
                    <a:solidFill>
                      <a:schemeClr val="tx1"/>
                    </a:solidFill>
                    <a:latin typeface="Arial" charset="0"/>
                  </a:defRPr>
                </a:lvl3pPr>
                <a:lvl4pPr defTabSz="909638">
                  <a:defRPr>
                    <a:solidFill>
                      <a:schemeClr val="tx1"/>
                    </a:solidFill>
                    <a:latin typeface="Arial" charset="0"/>
                  </a:defRPr>
                </a:lvl4pPr>
                <a:lvl5pPr defTabSz="909638">
                  <a:defRPr>
                    <a:solidFill>
                      <a:schemeClr val="tx1"/>
                    </a:solidFill>
                    <a:latin typeface="Arial" charset="0"/>
                  </a:defRPr>
                </a:lvl5pPr>
                <a:lvl6pPr defTabSz="909638" fontAlgn="base">
                  <a:spcBef>
                    <a:spcPct val="0"/>
                  </a:spcBef>
                  <a:spcAft>
                    <a:spcPct val="0"/>
                  </a:spcAft>
                  <a:defRPr>
                    <a:solidFill>
                      <a:schemeClr val="tx1"/>
                    </a:solidFill>
                    <a:latin typeface="Arial" charset="0"/>
                  </a:defRPr>
                </a:lvl6pPr>
                <a:lvl7pPr defTabSz="909638" fontAlgn="base">
                  <a:spcBef>
                    <a:spcPct val="0"/>
                  </a:spcBef>
                  <a:spcAft>
                    <a:spcPct val="0"/>
                  </a:spcAft>
                  <a:defRPr>
                    <a:solidFill>
                      <a:schemeClr val="tx1"/>
                    </a:solidFill>
                    <a:latin typeface="Arial" charset="0"/>
                  </a:defRPr>
                </a:lvl7pPr>
                <a:lvl8pPr defTabSz="909638" fontAlgn="base">
                  <a:spcBef>
                    <a:spcPct val="0"/>
                  </a:spcBef>
                  <a:spcAft>
                    <a:spcPct val="0"/>
                  </a:spcAft>
                  <a:defRPr>
                    <a:solidFill>
                      <a:schemeClr val="tx1"/>
                    </a:solidFill>
                    <a:latin typeface="Arial" charset="0"/>
                  </a:defRPr>
                </a:lvl8pPr>
                <a:lvl9pPr defTabSz="909638" fontAlgn="base">
                  <a:spcBef>
                    <a:spcPct val="0"/>
                  </a:spcBef>
                  <a:spcAft>
                    <a:spcPct val="0"/>
                  </a:spcAft>
                  <a:defRPr>
                    <a:solidFill>
                      <a:schemeClr val="tx1"/>
                    </a:solidFill>
                    <a:latin typeface="Arial" charset="0"/>
                  </a:defRPr>
                </a:lvl9pPr>
              </a:lstStyle>
              <a:p>
                <a:pPr algn="ctr"/>
                <a:r>
                  <a:rPr kumimoji="1" lang="en-US" sz="2400" b="1">
                    <a:solidFill>
                      <a:srgbClr val="0000FF"/>
                    </a:solidFill>
                  </a:rPr>
                  <a:t>Đông Dương</a:t>
                </a:r>
              </a:p>
            </p:txBody>
          </p:sp>
        </p:grpSp>
      </p:grpSp>
      <p:sp>
        <p:nvSpPr>
          <p:cNvPr id="183311" name="AutoShape 15" descr="gdd01"/>
          <p:cNvSpPr>
            <a:spLocks noChangeArrowheads="1"/>
          </p:cNvSpPr>
          <p:nvPr/>
        </p:nvSpPr>
        <p:spPr bwMode="gray">
          <a:xfrm>
            <a:off x="1524001" y="4419600"/>
            <a:ext cx="3757084" cy="2057400"/>
          </a:xfrm>
          <a:prstGeom prst="hexagon">
            <a:avLst>
              <a:gd name="adj" fmla="val 34240"/>
              <a:gd name="vf" fmla="val 115470"/>
            </a:avLst>
          </a:prstGeom>
          <a:blipFill dpi="0" rotWithShape="1">
            <a:blip r:embed="rId4"/>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endParaRPr lang="ko-KR" altLang="en-US" sz="1600">
              <a:latin typeface=".VnTime" pitchFamily="34" charset="0"/>
              <a:ea typeface="Gulim" pitchFamily="34" charset="-127"/>
              <a:cs typeface="Arial" charset="0"/>
            </a:endParaRPr>
          </a:p>
        </p:txBody>
      </p:sp>
      <p:sp>
        <p:nvSpPr>
          <p:cNvPr id="183312" name="AutoShape 16"/>
          <p:cNvSpPr>
            <a:spLocks noChangeArrowheads="1"/>
          </p:cNvSpPr>
          <p:nvPr/>
        </p:nvSpPr>
        <p:spPr bwMode="auto">
          <a:xfrm>
            <a:off x="2946401" y="3671488"/>
            <a:ext cx="861484" cy="429424"/>
          </a:xfrm>
          <a:prstGeom prst="downArrow">
            <a:avLst>
              <a:gd name="adj1" fmla="val 50000"/>
              <a:gd name="adj2" fmla="val 29484"/>
            </a:avLst>
          </a:prstGeom>
          <a:solidFill>
            <a:schemeClr val="accent2"/>
          </a:solidFill>
          <a:ln>
            <a:noFill/>
          </a:ln>
          <a:effectLst>
            <a:prstShdw prst="shdw17" dist="17961" dir="2700000">
              <a:schemeClr val="accent2">
                <a:gamma/>
                <a:shade val="60000"/>
                <a:invGamma/>
              </a:schemeClr>
            </a:prstShdw>
          </a:effectLst>
          <a:extLs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Lst>
        </p:spPr>
        <p:txBody>
          <a:bodyPr lIns="90903" tIns="45452" rIns="90903" bIns="45452" anchor="ctr">
            <a:spAutoFit/>
          </a:bodyPr>
          <a:lstStyle/>
          <a:p>
            <a:endParaRPr lang="en-US"/>
          </a:p>
        </p:txBody>
      </p:sp>
      <p:pic>
        <p:nvPicPr>
          <p:cNvPr id="183313" name="Picture 17" descr="sea-m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7200" y="2819400"/>
            <a:ext cx="5080000" cy="3602038"/>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695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83298"/>
                                        </p:tgtEl>
                                        <p:attrNameLst>
                                          <p:attrName>style.visibility</p:attrName>
                                        </p:attrNameLst>
                                      </p:cBhvr>
                                      <p:to>
                                        <p:strVal val="visible"/>
                                      </p:to>
                                    </p:set>
                                    <p:animEffect transition="in" filter="wipe(up)">
                                      <p:cBhvr>
                                        <p:cTn id="7" dur="500"/>
                                        <p:tgtEl>
                                          <p:spTgt spid="183298"/>
                                        </p:tgtEl>
                                      </p:cBhvr>
                                    </p:animEffect>
                                  </p:childTnLst>
                                </p:cTn>
                              </p:par>
                              <p:par>
                                <p:cTn id="8" presetID="22" presetClass="entr" presetSubtype="1" fill="hold" nodeType="withEffect">
                                  <p:stCondLst>
                                    <p:cond delay="0"/>
                                  </p:stCondLst>
                                  <p:childTnLst>
                                    <p:set>
                                      <p:cBhvr>
                                        <p:cTn id="9" dur="1" fill="hold">
                                          <p:stCondLst>
                                            <p:cond delay="0"/>
                                          </p:stCondLst>
                                        </p:cTn>
                                        <p:tgtEl>
                                          <p:spTgt spid="183313"/>
                                        </p:tgtEl>
                                        <p:attrNameLst>
                                          <p:attrName>style.visibility</p:attrName>
                                        </p:attrNameLst>
                                      </p:cBhvr>
                                      <p:to>
                                        <p:strVal val="visible"/>
                                      </p:to>
                                    </p:set>
                                    <p:animEffect transition="in" filter="wipe(up)">
                                      <p:cBhvr>
                                        <p:cTn id="10" dur="500"/>
                                        <p:tgtEl>
                                          <p:spTgt spid="1833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183304"/>
                                        </p:tgtEl>
                                        <p:attrNameLst>
                                          <p:attrName>style.visibility</p:attrName>
                                        </p:attrNameLst>
                                      </p:cBhvr>
                                      <p:to>
                                        <p:strVal val="visible"/>
                                      </p:to>
                                    </p:set>
                                    <p:animEffect transition="in" filter="barn(inVertical)">
                                      <p:cBhvr>
                                        <p:cTn id="15" dur="500"/>
                                        <p:tgtEl>
                                          <p:spTgt spid="1833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83312"/>
                                        </p:tgtEl>
                                        <p:attrNameLst>
                                          <p:attrName>style.visibility</p:attrName>
                                        </p:attrNameLst>
                                      </p:cBhvr>
                                      <p:to>
                                        <p:strVal val="visible"/>
                                      </p:to>
                                    </p:set>
                                    <p:animEffect transition="in" filter="wipe(up)">
                                      <p:cBhvr>
                                        <p:cTn id="20" dur="500"/>
                                        <p:tgtEl>
                                          <p:spTgt spid="1833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3" presetClass="entr" presetSubtype="0" fill="hold" grpId="0" nodeType="clickEffect">
                                  <p:stCondLst>
                                    <p:cond delay="0"/>
                                  </p:stCondLst>
                                  <p:childTnLst>
                                    <p:set>
                                      <p:cBhvr>
                                        <p:cTn id="24" dur="1" fill="hold">
                                          <p:stCondLst>
                                            <p:cond delay="0"/>
                                          </p:stCondLst>
                                        </p:cTn>
                                        <p:tgtEl>
                                          <p:spTgt spid="183311"/>
                                        </p:tgtEl>
                                        <p:attrNameLst>
                                          <p:attrName>style.visibility</p:attrName>
                                        </p:attrNameLst>
                                      </p:cBhvr>
                                      <p:to>
                                        <p:strVal val="visible"/>
                                      </p:to>
                                    </p:set>
                                    <p:anim calcmode="lin" valueType="num">
                                      <p:cBhvr>
                                        <p:cTn id="25" dur="500" fill="hold"/>
                                        <p:tgtEl>
                                          <p:spTgt spid="183311"/>
                                        </p:tgtEl>
                                        <p:attrNameLst>
                                          <p:attrName>ppt_w</p:attrName>
                                        </p:attrNameLst>
                                      </p:cBhvr>
                                      <p:tavLst>
                                        <p:tav tm="0">
                                          <p:val>
                                            <p:fltVal val="0"/>
                                          </p:val>
                                        </p:tav>
                                        <p:tav tm="100000">
                                          <p:val>
                                            <p:strVal val="#ppt_w"/>
                                          </p:val>
                                        </p:tav>
                                      </p:tavLst>
                                    </p:anim>
                                    <p:anim calcmode="lin" valueType="num">
                                      <p:cBhvr>
                                        <p:cTn id="26" dur="500" fill="hold"/>
                                        <p:tgtEl>
                                          <p:spTgt spid="183311"/>
                                        </p:tgtEl>
                                        <p:attrNameLst>
                                          <p:attrName>ppt_h</p:attrName>
                                        </p:attrNameLst>
                                      </p:cBhvr>
                                      <p:tavLst>
                                        <p:tav tm="0">
                                          <p:val>
                                            <p:fltVal val="0"/>
                                          </p:val>
                                        </p:tav>
                                        <p:tav tm="100000">
                                          <p:val>
                                            <p:strVal val="#ppt_h"/>
                                          </p:val>
                                        </p:tav>
                                      </p:tavLst>
                                    </p:anim>
                                    <p:animEffect transition="in" filter="fade">
                                      <p:cBhvr>
                                        <p:cTn id="27" dur="500"/>
                                        <p:tgtEl>
                                          <p:spTgt spid="183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11" grpId="0" animBg="1"/>
      <p:bldP spid="18331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WordArt 2"/>
          <p:cNvSpPr>
            <a:spLocks noChangeArrowheads="1" noChangeShapeType="1" noTextEdit="1"/>
          </p:cNvSpPr>
          <p:nvPr/>
        </p:nvSpPr>
        <p:spPr bwMode="auto">
          <a:xfrm>
            <a:off x="2133600" y="2533650"/>
            <a:ext cx="7721600" cy="297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71431"/>
              </a:avLst>
            </a:prstTxWarp>
          </a:bodyPr>
          <a:lstStyle/>
          <a:p>
            <a:pPr algn="ctr"/>
            <a:r>
              <a:rPr lang="en-US" sz="3600" b="1" kern="10">
                <a:gradFill rotWithShape="1">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1"/>
                </a:gradFill>
                <a:effectLst>
                  <a:prstShdw prst="shdw17" dist="17961" dir="2700000">
                    <a:srgbClr val="3399FF">
                      <a:gamma/>
                      <a:shade val="60000"/>
                      <a:invGamma/>
                    </a:srgbClr>
                  </a:prstShdw>
                </a:effectLst>
                <a:latin typeface=".VnBahamasBH"/>
              </a:rPr>
              <a:t>viÖt nam - ASEAN</a:t>
            </a:r>
          </a:p>
        </p:txBody>
      </p:sp>
      <p:grpSp>
        <p:nvGrpSpPr>
          <p:cNvPr id="184324" name="Group 4"/>
          <p:cNvGrpSpPr>
            <a:grpSpLocks/>
          </p:cNvGrpSpPr>
          <p:nvPr/>
        </p:nvGrpSpPr>
        <p:grpSpPr bwMode="auto">
          <a:xfrm>
            <a:off x="3352800" y="3630612"/>
            <a:ext cx="8636000" cy="2997199"/>
            <a:chOff x="1680" y="2371"/>
            <a:chExt cx="4080" cy="1888"/>
          </a:xfrm>
        </p:grpSpPr>
        <p:sp>
          <p:nvSpPr>
            <p:cNvPr id="184325" name="Line 5"/>
            <p:cNvSpPr>
              <a:spLocks noChangeShapeType="1"/>
            </p:cNvSpPr>
            <p:nvPr/>
          </p:nvSpPr>
          <p:spPr bwMode="auto">
            <a:xfrm flipV="1">
              <a:off x="1680" y="2371"/>
              <a:ext cx="4080" cy="175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chemeClr val="tx1">
                        <a:gamma/>
                        <a:shade val="60000"/>
                        <a:invGamma/>
                      </a:schemeClr>
                    </a:outerShdw>
                  </a:effectLst>
                </a14:hiddenEffects>
              </a:ext>
            </a:extLst>
          </p:spPr>
          <p:txBody>
            <a:bodyPr lIns="90903" tIns="45452" rIns="90903" bIns="45452">
              <a:spAutoFit/>
            </a:bodyPr>
            <a:lstStyle/>
            <a:p>
              <a:endParaRPr lang="en-US"/>
            </a:p>
          </p:txBody>
        </p:sp>
        <p:sp>
          <p:nvSpPr>
            <p:cNvPr id="184326" name="Rectangle 6"/>
            <p:cNvSpPr>
              <a:spLocks noChangeArrowheads="1"/>
            </p:cNvSpPr>
            <p:nvPr/>
          </p:nvSpPr>
          <p:spPr bwMode="auto">
            <a:xfrm>
              <a:off x="1912" y="3949"/>
              <a:ext cx="402" cy="31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lIns="90903" tIns="45452" rIns="90903" bIns="45452" anchor="ctr">
              <a:spAutoFit/>
              <a:flatTx/>
            </a:bodyPr>
            <a:lstStyle/>
            <a:p>
              <a:pPr algn="ctr" defTabSz="909638"/>
              <a:r>
                <a:rPr kumimoji="1" lang="en-US" sz="2600" b="1">
                  <a:solidFill>
                    <a:srgbClr val="0000FF"/>
                  </a:solidFill>
                  <a:latin typeface=".VnTime" pitchFamily="34" charset="0"/>
                  <a:cs typeface="Arial" charset="0"/>
                </a:rPr>
                <a:t>1992</a:t>
              </a:r>
            </a:p>
          </p:txBody>
        </p:sp>
        <p:sp>
          <p:nvSpPr>
            <p:cNvPr id="184327" name="Rectangle 7"/>
            <p:cNvSpPr>
              <a:spLocks noChangeArrowheads="1"/>
            </p:cNvSpPr>
            <p:nvPr/>
          </p:nvSpPr>
          <p:spPr bwMode="auto">
            <a:xfrm>
              <a:off x="3305" y="3397"/>
              <a:ext cx="402" cy="31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lIns="90903" tIns="45452" rIns="90903" bIns="45452" anchor="ctr">
              <a:spAutoFit/>
              <a:flatTx/>
            </a:bodyPr>
            <a:lstStyle/>
            <a:p>
              <a:pPr algn="ctr" defTabSz="909638"/>
              <a:r>
                <a:rPr kumimoji="1" lang="en-US" sz="2600" b="1">
                  <a:solidFill>
                    <a:srgbClr val="0000FF"/>
                  </a:solidFill>
                  <a:latin typeface=".VnTime" pitchFamily="34" charset="0"/>
                  <a:cs typeface="Arial" charset="0"/>
                </a:rPr>
                <a:t>1995</a:t>
              </a:r>
            </a:p>
          </p:txBody>
        </p:sp>
        <p:sp>
          <p:nvSpPr>
            <p:cNvPr id="184328" name="Rectangle 8"/>
            <p:cNvSpPr>
              <a:spLocks noChangeArrowheads="1"/>
            </p:cNvSpPr>
            <p:nvPr/>
          </p:nvSpPr>
          <p:spPr bwMode="auto">
            <a:xfrm>
              <a:off x="5032" y="2639"/>
              <a:ext cx="402" cy="31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wrap="none" lIns="90903" tIns="45452" rIns="90903" bIns="45452" anchor="ctr">
              <a:spAutoFit/>
              <a:flatTx/>
            </a:bodyPr>
            <a:lstStyle/>
            <a:p>
              <a:pPr algn="ctr" defTabSz="909638"/>
              <a:r>
                <a:rPr kumimoji="1" lang="en-US" sz="2600" b="1">
                  <a:solidFill>
                    <a:srgbClr val="0000FF"/>
                  </a:solidFill>
                  <a:latin typeface=".VnTime" pitchFamily="34" charset="0"/>
                  <a:cs typeface="Arial" charset="0"/>
                </a:rPr>
                <a:t>1998</a:t>
              </a:r>
            </a:p>
          </p:txBody>
        </p:sp>
      </p:grpSp>
      <p:grpSp>
        <p:nvGrpSpPr>
          <p:cNvPr id="184329" name="Group 9"/>
          <p:cNvGrpSpPr>
            <a:grpSpLocks/>
          </p:cNvGrpSpPr>
          <p:nvPr/>
        </p:nvGrpSpPr>
        <p:grpSpPr bwMode="auto">
          <a:xfrm>
            <a:off x="0" y="1295400"/>
            <a:ext cx="10566400" cy="4959350"/>
            <a:chOff x="0" y="816"/>
            <a:chExt cx="4992" cy="3124"/>
          </a:xfrm>
        </p:grpSpPr>
        <p:grpSp>
          <p:nvGrpSpPr>
            <p:cNvPr id="184330" name="Group 10"/>
            <p:cNvGrpSpPr>
              <a:grpSpLocks/>
            </p:cNvGrpSpPr>
            <p:nvPr/>
          </p:nvGrpSpPr>
          <p:grpSpPr bwMode="auto">
            <a:xfrm>
              <a:off x="1903" y="1126"/>
              <a:ext cx="1217" cy="2246"/>
              <a:chOff x="1999" y="1210"/>
              <a:chExt cx="1217" cy="2246"/>
            </a:xfrm>
          </p:grpSpPr>
          <p:pic>
            <p:nvPicPr>
              <p:cNvPr id="184331" name="Picture 11" descr="vn-gia-nhap-ASE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 y="1680"/>
                <a:ext cx="1217" cy="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2" name="Rectangle 12"/>
              <p:cNvSpPr>
                <a:spLocks noChangeArrowheads="1"/>
              </p:cNvSpPr>
              <p:nvPr/>
            </p:nvSpPr>
            <p:spPr bwMode="auto">
              <a:xfrm>
                <a:off x="2016" y="1210"/>
                <a:ext cx="1200" cy="442"/>
              </a:xfrm>
              <a:prstGeom prst="rect">
                <a:avLst/>
              </a:prstGeom>
              <a:solidFill>
                <a:schemeClr val="accent2"/>
              </a:solidFill>
              <a:ln>
                <a:noFill/>
              </a:ln>
              <a:effectLst/>
              <a:extLs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lIns="90903" tIns="45452" rIns="90903" bIns="45452" anchor="ctr">
                <a:spAutoFit/>
              </a:bodyPr>
              <a:lstStyle/>
              <a:p>
                <a:pPr algn="ctr" defTabSz="909638"/>
                <a:r>
                  <a:rPr kumimoji="1" lang="en-US" sz="2000" b="1">
                    <a:solidFill>
                      <a:schemeClr val="bg1"/>
                    </a:solidFill>
                    <a:latin typeface="Times New Roman" pitchFamily="18" charset="0"/>
                    <a:cs typeface="Arial" charset="0"/>
                  </a:rPr>
                  <a:t>Vi</a:t>
                </a:r>
                <a:r>
                  <a:rPr kumimoji="1" lang="en-US" sz="2000" b="1">
                    <a:solidFill>
                      <a:schemeClr val="bg1"/>
                    </a:solidFill>
                    <a:latin typeface="Times New Roman" pitchFamily="18" charset="0"/>
                  </a:rPr>
                  <a:t>ệt Nam gia nhập</a:t>
                </a:r>
                <a:r>
                  <a:rPr kumimoji="1" lang="en-US" sz="2000" b="1">
                    <a:solidFill>
                      <a:schemeClr val="bg1"/>
                    </a:solidFill>
                    <a:latin typeface="Times New Roman" pitchFamily="18" charset="0"/>
                    <a:cs typeface="Arial" charset="0"/>
                  </a:rPr>
                  <a:t> ASEAN</a:t>
                </a:r>
              </a:p>
            </p:txBody>
          </p:sp>
        </p:grpSp>
        <p:grpSp>
          <p:nvGrpSpPr>
            <p:cNvPr id="184333" name="Group 13"/>
            <p:cNvGrpSpPr>
              <a:grpSpLocks/>
            </p:cNvGrpSpPr>
            <p:nvPr/>
          </p:nvGrpSpPr>
          <p:grpSpPr bwMode="auto">
            <a:xfrm>
              <a:off x="3264" y="816"/>
              <a:ext cx="1728" cy="1752"/>
              <a:chOff x="3360" y="900"/>
              <a:chExt cx="1728" cy="1752"/>
            </a:xfrm>
          </p:grpSpPr>
          <p:pic>
            <p:nvPicPr>
              <p:cNvPr id="184334" name="Picture 14" descr="HN AS6-HN 98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 y="1410"/>
                <a:ext cx="1728" cy="1242"/>
              </a:xfrm>
              <a:prstGeom prst="rect">
                <a:avLst/>
              </a:prstGeom>
              <a:noFill/>
              <a:extLst>
                <a:ext uri="{909E8E84-426E-40DD-AFC4-6F175D3DCCD1}">
                  <a14:hiddenFill xmlns:a14="http://schemas.microsoft.com/office/drawing/2010/main">
                    <a:solidFill>
                      <a:srgbClr val="FFFFFF"/>
                    </a:solidFill>
                  </a14:hiddenFill>
                </a:ext>
              </a:extLst>
            </p:spPr>
          </p:pic>
          <p:sp>
            <p:nvSpPr>
              <p:cNvPr id="184335" name="Rectangle 15"/>
              <p:cNvSpPr>
                <a:spLocks noChangeArrowheads="1"/>
              </p:cNvSpPr>
              <p:nvPr/>
            </p:nvSpPr>
            <p:spPr bwMode="auto">
              <a:xfrm>
                <a:off x="3420" y="900"/>
                <a:ext cx="1584" cy="396"/>
              </a:xfrm>
              <a:prstGeom prst="rect">
                <a:avLst/>
              </a:prstGeom>
              <a:solidFill>
                <a:schemeClr val="accent2"/>
              </a:solidFill>
              <a:ln>
                <a:noFill/>
              </a:ln>
              <a:effectLst/>
              <a:extLs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a:lstStyle/>
              <a:p>
                <a:pPr marL="342900" indent="-342900" algn="ctr" defTabSz="909638">
                  <a:lnSpc>
                    <a:spcPct val="90000"/>
                  </a:lnSpc>
                </a:pPr>
                <a:r>
                  <a:rPr kumimoji="1" lang="en-US" sz="2000" b="1">
                    <a:solidFill>
                      <a:schemeClr val="bg1"/>
                    </a:solidFill>
                    <a:latin typeface="Times New Roman" pitchFamily="18" charset="0"/>
                  </a:rPr>
                  <a:t>Tổ chức  HNTĐ ASEAN lần thứ 5</a:t>
                </a:r>
              </a:p>
            </p:txBody>
          </p:sp>
        </p:grpSp>
        <p:grpSp>
          <p:nvGrpSpPr>
            <p:cNvPr id="184336" name="Group 16"/>
            <p:cNvGrpSpPr>
              <a:grpSpLocks/>
            </p:cNvGrpSpPr>
            <p:nvPr/>
          </p:nvGrpSpPr>
          <p:grpSpPr bwMode="auto">
            <a:xfrm>
              <a:off x="0" y="2305"/>
              <a:ext cx="1764" cy="1635"/>
              <a:chOff x="0" y="2305"/>
              <a:chExt cx="1764" cy="1635"/>
            </a:xfrm>
          </p:grpSpPr>
          <p:sp>
            <p:nvSpPr>
              <p:cNvPr id="184337" name="Rectangle 17"/>
              <p:cNvSpPr>
                <a:spLocks noChangeArrowheads="1"/>
              </p:cNvSpPr>
              <p:nvPr/>
            </p:nvSpPr>
            <p:spPr bwMode="auto">
              <a:xfrm>
                <a:off x="144" y="2305"/>
                <a:ext cx="1488" cy="404"/>
              </a:xfrm>
              <a:prstGeom prst="rect">
                <a:avLst/>
              </a:prstGeom>
              <a:solidFill>
                <a:schemeClr val="accent2"/>
              </a:solidFill>
              <a:ln>
                <a:noFill/>
              </a:ln>
              <a:effectLst/>
              <a:extLs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lIns="90903" tIns="45452" rIns="90903" bIns="45452" anchor="ctr">
                <a:spAutoFit/>
              </a:bodyPr>
              <a:lstStyle/>
              <a:p>
                <a:pPr algn="ctr" defTabSz="909638"/>
                <a:r>
                  <a:rPr kumimoji="1" lang="en-US" b="1">
                    <a:solidFill>
                      <a:schemeClr val="bg1"/>
                    </a:solidFill>
                    <a:latin typeface="Times New Roman" pitchFamily="18" charset="0"/>
                    <a:cs typeface="Arial" charset="0"/>
                  </a:rPr>
                  <a:t>Vi</a:t>
                </a:r>
                <a:r>
                  <a:rPr kumimoji="1" lang="en-US" b="1">
                    <a:solidFill>
                      <a:schemeClr val="bg1"/>
                    </a:solidFill>
                    <a:latin typeface="Times New Roman" pitchFamily="18" charset="0"/>
                  </a:rPr>
                  <a:t>ệt Nam ký </a:t>
                </a:r>
                <a:r>
                  <a:rPr kumimoji="1" lang="en-US" b="1">
                    <a:solidFill>
                      <a:schemeClr val="bg1"/>
                    </a:solidFill>
                    <a:latin typeface="Times New Roman" pitchFamily="18" charset="0"/>
                    <a:cs typeface="Arial" charset="0"/>
                  </a:rPr>
                  <a:t>HU Bali, l</a:t>
                </a:r>
                <a:r>
                  <a:rPr kumimoji="1" lang="en-US" b="1">
                    <a:solidFill>
                      <a:schemeClr val="bg1"/>
                    </a:solidFill>
                    <a:latin typeface="Times New Roman" pitchFamily="18" charset="0"/>
                  </a:rPr>
                  <a:t>àm quan sát viên</a:t>
                </a:r>
              </a:p>
            </p:txBody>
          </p:sp>
          <p:pic>
            <p:nvPicPr>
              <p:cNvPr id="184338" name="Picture 18" descr="Fourth ASEAN Summit, Singapore, 27 - 28 January 19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64"/>
                <a:ext cx="1764" cy="117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4340" name="Rectangle 20"/>
          <p:cNvSpPr>
            <a:spLocks noGrp="1" noChangeArrowheads="1"/>
          </p:cNvSpPr>
          <p:nvPr>
            <p:ph type="title"/>
          </p:nvPr>
        </p:nvSpPr>
        <p:spPr bwMode="white">
          <a:xfrm>
            <a:off x="2032000" y="495877"/>
            <a:ext cx="11277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marL="609600" indent="-609600"/>
            <a:r>
              <a:rPr lang="en-US"/>
              <a:t>Với các nước ASEAN </a:t>
            </a:r>
          </a:p>
        </p:txBody>
      </p:sp>
    </p:spTree>
    <p:extLst>
      <p:ext uri="{BB962C8B-B14F-4D97-AF65-F5344CB8AC3E}">
        <p14:creationId xmlns:p14="http://schemas.microsoft.com/office/powerpoint/2010/main" val="2264483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4329"/>
                                        </p:tgtEl>
                                        <p:attrNameLst>
                                          <p:attrName>style.visibility</p:attrName>
                                        </p:attrNameLst>
                                      </p:cBhvr>
                                      <p:to>
                                        <p:strVal val="visible"/>
                                      </p:to>
                                    </p:set>
                                    <p:anim calcmode="lin" valueType="num">
                                      <p:cBhvr additive="base">
                                        <p:cTn id="7" dur="500" fill="hold"/>
                                        <p:tgtEl>
                                          <p:spTgt spid="184329"/>
                                        </p:tgtEl>
                                        <p:attrNameLst>
                                          <p:attrName>ppt_x</p:attrName>
                                        </p:attrNameLst>
                                      </p:cBhvr>
                                      <p:tavLst>
                                        <p:tav tm="0">
                                          <p:val>
                                            <p:strVal val="#ppt_x"/>
                                          </p:val>
                                        </p:tav>
                                        <p:tav tm="100000">
                                          <p:val>
                                            <p:strVal val="#ppt_x"/>
                                          </p:val>
                                        </p:tav>
                                      </p:tavLst>
                                    </p:anim>
                                    <p:anim calcmode="lin" valueType="num">
                                      <p:cBhvr additive="base">
                                        <p:cTn id="8" dur="500" fill="hold"/>
                                        <p:tgtEl>
                                          <p:spTgt spid="18432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nodeType="clickEffect">
                                  <p:stCondLst>
                                    <p:cond delay="0"/>
                                  </p:stCondLst>
                                  <p:childTnLst>
                                    <p:set>
                                      <p:cBhvr>
                                        <p:cTn id="12" dur="1" fill="hold">
                                          <p:stCondLst>
                                            <p:cond delay="0"/>
                                          </p:stCondLst>
                                        </p:cTn>
                                        <p:tgtEl>
                                          <p:spTgt spid="184324"/>
                                        </p:tgtEl>
                                        <p:attrNameLst>
                                          <p:attrName>style.visibility</p:attrName>
                                        </p:attrNameLst>
                                      </p:cBhvr>
                                      <p:to>
                                        <p:strVal val="visible"/>
                                      </p:to>
                                    </p:set>
                                    <p:anim calcmode="lin" valueType="num">
                                      <p:cBhvr additive="base">
                                        <p:cTn id="13" dur="500" fill="hold"/>
                                        <p:tgtEl>
                                          <p:spTgt spid="184324"/>
                                        </p:tgtEl>
                                        <p:attrNameLst>
                                          <p:attrName>ppt_x</p:attrName>
                                        </p:attrNameLst>
                                      </p:cBhvr>
                                      <p:tavLst>
                                        <p:tav tm="0">
                                          <p:val>
                                            <p:strVal val="0-#ppt_w/2"/>
                                          </p:val>
                                        </p:tav>
                                        <p:tav tm="100000">
                                          <p:val>
                                            <p:strVal val="#ppt_x"/>
                                          </p:val>
                                        </p:tav>
                                      </p:tavLst>
                                    </p:anim>
                                    <p:anim calcmode="lin" valueType="num">
                                      <p:cBhvr additive="base">
                                        <p:cTn id="14" dur="500" fill="hold"/>
                                        <p:tgtEl>
                                          <p:spTgt spid="184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7" name="Group 3"/>
          <p:cNvGrpSpPr>
            <a:grpSpLocks/>
          </p:cNvGrpSpPr>
          <p:nvPr/>
        </p:nvGrpSpPr>
        <p:grpSpPr bwMode="auto">
          <a:xfrm>
            <a:off x="711200" y="1219200"/>
            <a:ext cx="11277600" cy="5194300"/>
            <a:chOff x="336" y="768"/>
            <a:chExt cx="5328" cy="3272"/>
          </a:xfrm>
        </p:grpSpPr>
        <p:grpSp>
          <p:nvGrpSpPr>
            <p:cNvPr id="185348" name="Group 4"/>
            <p:cNvGrpSpPr>
              <a:grpSpLocks/>
            </p:cNvGrpSpPr>
            <p:nvPr/>
          </p:nvGrpSpPr>
          <p:grpSpPr bwMode="auto">
            <a:xfrm>
              <a:off x="336" y="1344"/>
              <a:ext cx="3456" cy="2696"/>
              <a:chOff x="336" y="1344"/>
              <a:chExt cx="3456" cy="2696"/>
            </a:xfrm>
          </p:grpSpPr>
          <p:pic>
            <p:nvPicPr>
              <p:cNvPr id="185349" name="Picture 5" descr="14"/>
              <p:cNvPicPr>
                <a:picLocks noChangeAspect="1" noChangeArrowheads="1"/>
              </p:cNvPicPr>
              <p:nvPr/>
            </p:nvPicPr>
            <p:blipFill>
              <a:blip r:embed="rId2">
                <a:extLst>
                  <a:ext uri="{28A0092B-C50C-407E-A947-70E740481C1C}">
                    <a14:useLocalDpi xmlns:a14="http://schemas.microsoft.com/office/drawing/2010/main" val="0"/>
                  </a:ext>
                </a:extLst>
              </a:blip>
              <a:srcRect l="1315" t="4070" r="3947"/>
              <a:stretch>
                <a:fillRect/>
              </a:stretch>
            </p:blipFill>
            <p:spPr bwMode="auto">
              <a:xfrm>
                <a:off x="336" y="1344"/>
                <a:ext cx="3456" cy="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pic>
          <p:pic>
            <p:nvPicPr>
              <p:cNvPr id="185350" name="Picture 6" descr="15"/>
              <p:cNvPicPr>
                <a:picLocks noChangeAspect="1" noChangeArrowheads="1"/>
              </p:cNvPicPr>
              <p:nvPr/>
            </p:nvPicPr>
            <p:blipFill>
              <a:blip r:embed="rId3">
                <a:extLst>
                  <a:ext uri="{28A0092B-C50C-407E-A947-70E740481C1C}">
                    <a14:useLocalDpi xmlns:a14="http://schemas.microsoft.com/office/drawing/2010/main" val="0"/>
                  </a:ext>
                </a:extLst>
              </a:blip>
              <a:srcRect l="5263" t="82843"/>
              <a:stretch>
                <a:fillRect/>
              </a:stretch>
            </p:blipFill>
            <p:spPr bwMode="auto">
              <a:xfrm>
                <a:off x="336" y="3552"/>
                <a:ext cx="3456"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pic>
        </p:grpSp>
        <p:pic>
          <p:nvPicPr>
            <p:cNvPr id="185351" name="Picture 7" descr="The Admission of Vietnam (19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 y="768"/>
              <a:ext cx="2097" cy="1462"/>
            </a:xfrm>
            <a:prstGeom prst="rect">
              <a:avLst/>
            </a:prstGeom>
            <a:noFill/>
            <a:ln w="9525">
              <a:solidFill>
                <a:srgbClr val="663300"/>
              </a:solidFill>
              <a:miter lim="800000"/>
              <a:headEnd/>
              <a:tailEnd/>
            </a:ln>
            <a:extLst>
              <a:ext uri="{909E8E84-426E-40DD-AFC4-6F175D3DCCD1}">
                <a14:hiddenFill xmlns:a14="http://schemas.microsoft.com/office/drawing/2010/main">
                  <a:solidFill>
                    <a:srgbClr val="FFFFFF"/>
                  </a:solidFill>
                </a14:hiddenFill>
              </a:ext>
            </a:extLst>
          </p:spPr>
        </p:pic>
      </p:grpSp>
      <p:sp>
        <p:nvSpPr>
          <p:cNvPr id="185352" name="WordArt 8"/>
          <p:cNvSpPr>
            <a:spLocks noChangeArrowheads="1" noChangeShapeType="1" noTextEdit="1"/>
          </p:cNvSpPr>
          <p:nvPr/>
        </p:nvSpPr>
        <p:spPr bwMode="auto">
          <a:xfrm>
            <a:off x="609601" y="2362200"/>
            <a:ext cx="9867900" cy="2667000"/>
          </a:xfrm>
          <a:prstGeom prst="rect">
            <a:avLst/>
          </a:prstGeom>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14:hiddenEffects>
            </a:ext>
          </a:extLst>
        </p:spPr>
        <p:txBody>
          <a:bodyPr wrap="none" fromWordArt="1">
            <a:prstTxWarp prst="textCascadeUp">
              <a:avLst>
                <a:gd name="adj" fmla="val 78931"/>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b="1" kern="10">
                <a:gradFill rotWithShape="0">
                  <a:gsLst>
                    <a:gs pos="0">
                      <a:srgbClr val="FFE701"/>
                    </a:gs>
                    <a:gs pos="100000">
                      <a:srgbClr val="FE3E02"/>
                    </a:gs>
                  </a:gsLst>
                  <a:lin ang="5400000" scaled="1"/>
                </a:gradFill>
                <a:latin typeface="Arial"/>
                <a:cs typeface="Arial"/>
              </a:rPr>
              <a:t>28/7/1995</a:t>
            </a:r>
          </a:p>
          <a:p>
            <a:pPr algn="ctr"/>
            <a:r>
              <a:rPr lang="en-US" sz="3600" b="1" kern="10">
                <a:gradFill rotWithShape="0">
                  <a:gsLst>
                    <a:gs pos="0">
                      <a:srgbClr val="FFE701"/>
                    </a:gs>
                    <a:gs pos="100000">
                      <a:srgbClr val="FE3E02"/>
                    </a:gs>
                  </a:gsLst>
                  <a:lin ang="5400000" scaled="1"/>
                </a:gradFill>
                <a:latin typeface="Arial"/>
                <a:cs typeface="Arial"/>
              </a:rPr>
              <a:t>VIỆT NAM GIA NHẬP ASEAN</a:t>
            </a:r>
          </a:p>
        </p:txBody>
      </p:sp>
      <p:sp>
        <p:nvSpPr>
          <p:cNvPr id="185354" name="Rectangle 10"/>
          <p:cNvSpPr>
            <a:spLocks noGrp="1" noChangeArrowheads="1"/>
          </p:cNvSpPr>
          <p:nvPr>
            <p:ph type="title"/>
          </p:nvPr>
        </p:nvSpPr>
        <p:spPr bwMode="white">
          <a:xfrm>
            <a:off x="1911350" y="449695"/>
            <a:ext cx="6613814"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marL="609600" indent="-609600"/>
            <a:r>
              <a:rPr lang="en-US"/>
              <a:t>Với các nước ASEAN </a:t>
            </a:r>
          </a:p>
        </p:txBody>
      </p:sp>
    </p:spTree>
    <p:extLst>
      <p:ext uri="{BB962C8B-B14F-4D97-AF65-F5344CB8AC3E}">
        <p14:creationId xmlns:p14="http://schemas.microsoft.com/office/powerpoint/2010/main" val="741301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85352"/>
                                        </p:tgtEl>
                                        <p:attrNameLst>
                                          <p:attrName>style.visibility</p:attrName>
                                        </p:attrNameLst>
                                      </p:cBhvr>
                                      <p:to>
                                        <p:strVal val="visible"/>
                                      </p:to>
                                    </p:set>
                                    <p:anim calcmode="lin" valueType="num">
                                      <p:cBhvr>
                                        <p:cTn id="7" dur="500" fill="hold"/>
                                        <p:tgtEl>
                                          <p:spTgt spid="185352"/>
                                        </p:tgtEl>
                                        <p:attrNameLst>
                                          <p:attrName>ppt_w</p:attrName>
                                        </p:attrNameLst>
                                      </p:cBhvr>
                                      <p:tavLst>
                                        <p:tav tm="0">
                                          <p:val>
                                            <p:fltVal val="0"/>
                                          </p:val>
                                        </p:tav>
                                        <p:tav tm="100000">
                                          <p:val>
                                            <p:strVal val="#ppt_w"/>
                                          </p:val>
                                        </p:tav>
                                      </p:tavLst>
                                    </p:anim>
                                    <p:anim calcmode="lin" valueType="num">
                                      <p:cBhvr>
                                        <p:cTn id="8" dur="500" fill="hold"/>
                                        <p:tgtEl>
                                          <p:spTgt spid="185352"/>
                                        </p:tgtEl>
                                        <p:attrNameLst>
                                          <p:attrName>ppt_h</p:attrName>
                                        </p:attrNameLst>
                                      </p:cBhvr>
                                      <p:tavLst>
                                        <p:tav tm="0">
                                          <p:val>
                                            <p:fltVal val="0"/>
                                          </p:val>
                                        </p:tav>
                                        <p:tav tm="100000">
                                          <p:val>
                                            <p:strVal val="#ppt_h"/>
                                          </p:val>
                                        </p:tav>
                                      </p:tavLst>
                                    </p:anim>
                                    <p:animEffect transition="in" filter="fade">
                                      <p:cBhvr>
                                        <p:cTn id="9" dur="500"/>
                                        <p:tgtEl>
                                          <p:spTgt spid="185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065" name="Group 57"/>
          <p:cNvGrpSpPr>
            <a:grpSpLocks/>
          </p:cNvGrpSpPr>
          <p:nvPr/>
        </p:nvGrpSpPr>
        <p:grpSpPr bwMode="auto">
          <a:xfrm>
            <a:off x="0" y="5487988"/>
            <a:ext cx="12192000" cy="914400"/>
            <a:chOff x="-14" y="3456"/>
            <a:chExt cx="5198" cy="576"/>
          </a:xfrm>
        </p:grpSpPr>
        <p:grpSp>
          <p:nvGrpSpPr>
            <p:cNvPr id="16409" name="Group 51"/>
            <p:cNvGrpSpPr>
              <a:grpSpLocks/>
            </p:cNvGrpSpPr>
            <p:nvPr/>
          </p:nvGrpSpPr>
          <p:grpSpPr bwMode="auto">
            <a:xfrm>
              <a:off x="2445" y="3504"/>
              <a:ext cx="2739" cy="528"/>
              <a:chOff x="1947792" y="5190907"/>
              <a:chExt cx="4348100" cy="981293"/>
            </a:xfrm>
          </p:grpSpPr>
          <p:sp>
            <p:nvSpPr>
              <p:cNvPr id="28" name="Freeform 9"/>
              <p:cNvSpPr>
                <a:spLocks/>
              </p:cNvSpPr>
              <p:nvPr/>
            </p:nvSpPr>
            <p:spPr bwMode="gray">
              <a:xfrm>
                <a:off x="5681312" y="5190907"/>
                <a:ext cx="614580" cy="981293"/>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rgbClr val="906B0E">
                      <a:gamma/>
                      <a:shade val="46275"/>
                      <a:invGamma/>
                    </a:srgbClr>
                  </a:gs>
                  <a:gs pos="50000">
                    <a:srgbClr val="906B0E"/>
                  </a:gs>
                  <a:gs pos="100000">
                    <a:srgbClr val="906B0E">
                      <a:gamma/>
                      <a:shade val="46275"/>
                      <a:invGamma/>
                    </a:srgbClr>
                  </a:gs>
                </a:gsLst>
                <a:lin ang="27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9" name="Freeform 10"/>
              <p:cNvSpPr>
                <a:spLocks/>
              </p:cNvSpPr>
              <p:nvPr/>
            </p:nvSpPr>
            <p:spPr bwMode="gray">
              <a:xfrm>
                <a:off x="1949420" y="5196482"/>
                <a:ext cx="4346472" cy="626318"/>
              </a:xfrm>
              <a:custGeom>
                <a:avLst/>
                <a:gdLst/>
                <a:ahLst/>
                <a:cxnLst>
                  <a:cxn ang="0">
                    <a:pos x="1872" y="284"/>
                  </a:cxn>
                  <a:cxn ang="0">
                    <a:pos x="0" y="284"/>
                  </a:cxn>
                  <a:cxn ang="0">
                    <a:pos x="446" y="0"/>
                  </a:cxn>
                  <a:cxn ang="0">
                    <a:pos x="2180" y="0"/>
                  </a:cxn>
                  <a:cxn ang="0">
                    <a:pos x="1872" y="284"/>
                  </a:cxn>
                </a:cxnLst>
                <a:rect l="0" t="0" r="r" b="b"/>
                <a:pathLst>
                  <a:path w="2180" h="284">
                    <a:moveTo>
                      <a:pt x="1872" y="284"/>
                    </a:moveTo>
                    <a:lnTo>
                      <a:pt x="0" y="284"/>
                    </a:lnTo>
                    <a:lnTo>
                      <a:pt x="446" y="0"/>
                    </a:lnTo>
                    <a:lnTo>
                      <a:pt x="2180" y="0"/>
                    </a:lnTo>
                    <a:lnTo>
                      <a:pt x="1872" y="284"/>
                    </a:lnTo>
                    <a:close/>
                  </a:path>
                </a:pathLst>
              </a:custGeom>
              <a:solidFill>
                <a:srgbClr val="F2E160"/>
              </a:soli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4" name="Rectangle 25"/>
              <p:cNvSpPr>
                <a:spLocks noChangeArrowheads="1"/>
              </p:cNvSpPr>
              <p:nvPr/>
            </p:nvSpPr>
            <p:spPr bwMode="gray">
              <a:xfrm>
                <a:off x="1947988" y="5824658"/>
                <a:ext cx="3741920" cy="345683"/>
              </a:xfrm>
              <a:prstGeom prst="rect">
                <a:avLst/>
              </a:prstGeom>
              <a:gradFill rotWithShape="1">
                <a:gsLst>
                  <a:gs pos="0">
                    <a:srgbClr val="D0A11C">
                      <a:gamma/>
                      <a:shade val="72549"/>
                      <a:invGamma/>
                    </a:srgbClr>
                  </a:gs>
                  <a:gs pos="50000">
                    <a:srgbClr val="D0A11C"/>
                  </a:gs>
                  <a:gs pos="100000">
                    <a:srgbClr val="D0A11C">
                      <a:gamma/>
                      <a:shade val="72549"/>
                      <a:invGamma/>
                    </a:srgbClr>
                  </a:gs>
                </a:gsLst>
                <a:lin ang="2700000" scaled="1"/>
              </a:gradFill>
              <a:ln w="9525">
                <a:noFill/>
                <a:miter lim="800000"/>
                <a:headEnd/>
                <a:tailEnd/>
              </a:ln>
              <a:effectLst/>
            </p:spPr>
            <p:txBody>
              <a:bodyPr wrap="none" anchor="ctr"/>
              <a:lstStyle/>
              <a:p>
                <a:pPr algn="ctr" eaLnBrk="0" hangingPunct="0">
                  <a:defRPr/>
                </a:pPr>
                <a:r>
                  <a:rPr lang="en-US" b="1">
                    <a:solidFill>
                      <a:srgbClr val="161616"/>
                    </a:solidFill>
                    <a:effectLst>
                      <a:outerShdw blurRad="38100" dist="38100" dir="2700000" algn="tl">
                        <a:srgbClr val="000000"/>
                      </a:outerShdw>
                    </a:effectLst>
                    <a:latin typeface="Times New Roman" pitchFamily="18" charset="0"/>
                    <a:cs typeface="Times New Roman" pitchFamily="18" charset="0"/>
                  </a:rPr>
                  <a:t>Đại hội VI</a:t>
                </a:r>
              </a:p>
            </p:txBody>
          </p:sp>
        </p:grpSp>
        <p:sp>
          <p:nvSpPr>
            <p:cNvPr id="30" name="Line 11"/>
            <p:cNvSpPr>
              <a:spLocks noChangeShapeType="1"/>
            </p:cNvSpPr>
            <p:nvPr/>
          </p:nvSpPr>
          <p:spPr bwMode="gray">
            <a:xfrm flipH="1">
              <a:off x="74" y="3984"/>
              <a:ext cx="2372" cy="16"/>
            </a:xfrm>
            <a:prstGeom prst="line">
              <a:avLst/>
            </a:prstGeom>
            <a:noFill/>
            <a:ln w="9525">
              <a:solidFill>
                <a:schemeClr val="tx1"/>
              </a:solidFill>
              <a:round/>
              <a:headEnd/>
              <a:tailEn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1" name="Line 12"/>
            <p:cNvSpPr>
              <a:spLocks noChangeShapeType="1"/>
            </p:cNvSpPr>
            <p:nvPr/>
          </p:nvSpPr>
          <p:spPr bwMode="gray">
            <a:xfrm flipH="1">
              <a:off x="-14" y="3461"/>
              <a:ext cx="2928" cy="0"/>
            </a:xfrm>
            <a:prstGeom prst="line">
              <a:avLst/>
            </a:prstGeom>
            <a:noFill/>
            <a:ln w="9525">
              <a:solidFill>
                <a:schemeClr val="tx1"/>
              </a:solidFill>
              <a:round/>
              <a:headEnd/>
              <a:tailEn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8" name="Line 19"/>
            <p:cNvSpPr>
              <a:spLocks noChangeShapeType="1"/>
            </p:cNvSpPr>
            <p:nvPr/>
          </p:nvSpPr>
          <p:spPr bwMode="gray">
            <a:xfrm>
              <a:off x="246" y="3461"/>
              <a:ext cx="0" cy="529"/>
            </a:xfrm>
            <a:prstGeom prst="line">
              <a:avLst/>
            </a:prstGeom>
            <a:noFill/>
            <a:ln w="9525">
              <a:solidFill>
                <a:schemeClr val="tx1"/>
              </a:solidFill>
              <a:round/>
              <a:headEnd type="triangle" w="med" len="med"/>
              <a:tailEnd type="triangle" w="med" len="me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413" name="Text Box 29"/>
            <p:cNvSpPr txBox="1">
              <a:spLocks noChangeArrowheads="1"/>
            </p:cNvSpPr>
            <p:nvPr/>
          </p:nvSpPr>
          <p:spPr bwMode="gray">
            <a:xfrm>
              <a:off x="297" y="3456"/>
              <a:ext cx="2183"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fr-FR" sz="1300" b="1">
                  <a:latin typeface="Times New Roman" pitchFamily="18" charset="0"/>
                </a:rPr>
                <a:t>Nội dung chính trong chặng đường đầu tiên là thực hiện cho được ba chương chình mục tiêu về lương thực, </a:t>
              </a:r>
              <a:r>
                <a:rPr lang="fr-FR" sz="1300" b="1" smtClean="0">
                  <a:latin typeface="Times New Roman" pitchFamily="18" charset="0"/>
                </a:rPr>
                <a:t>thực phẩm</a:t>
              </a:r>
              <a:r>
                <a:rPr lang="fr-FR" sz="1300" b="1">
                  <a:latin typeface="Times New Roman" pitchFamily="18" charset="0"/>
                </a:rPr>
                <a:t>, hàng tiêu dùng và hàng xuất khẩu.</a:t>
              </a:r>
              <a:endParaRPr lang="en-US" sz="1300" b="1">
                <a:latin typeface="Times New Roman" pitchFamily="18" charset="0"/>
              </a:endParaRPr>
            </a:p>
          </p:txBody>
        </p:sp>
      </p:grpSp>
      <p:grpSp>
        <p:nvGrpSpPr>
          <p:cNvPr id="16387" name="Group 50"/>
          <p:cNvGrpSpPr>
            <a:grpSpLocks/>
          </p:cNvGrpSpPr>
          <p:nvPr/>
        </p:nvGrpSpPr>
        <p:grpSpPr bwMode="auto">
          <a:xfrm>
            <a:off x="6070600" y="4681538"/>
            <a:ext cx="6121400" cy="862012"/>
            <a:chOff x="2829935" y="4224924"/>
            <a:chExt cx="4083735" cy="979901"/>
          </a:xfrm>
        </p:grpSpPr>
        <p:sp>
          <p:nvSpPr>
            <p:cNvPr id="27" name="Freeform 8"/>
            <p:cNvSpPr>
              <a:spLocks/>
            </p:cNvSpPr>
            <p:nvPr/>
          </p:nvSpPr>
          <p:spPr bwMode="gray">
            <a:xfrm>
              <a:off x="6296592" y="4224924"/>
              <a:ext cx="611430" cy="979901"/>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rgbClr val="90330A">
                    <a:gamma/>
                    <a:shade val="46275"/>
                    <a:invGamma/>
                  </a:srgbClr>
                </a:gs>
                <a:gs pos="50000">
                  <a:srgbClr val="90330A"/>
                </a:gs>
                <a:gs pos="100000">
                  <a:srgbClr val="90330A">
                    <a:gamma/>
                    <a:shade val="46275"/>
                    <a:invGamma/>
                  </a:srgbClr>
                </a:gs>
              </a:gsLst>
              <a:lin ang="27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2" name="Freeform 23"/>
            <p:cNvSpPr>
              <a:spLocks/>
            </p:cNvSpPr>
            <p:nvPr/>
          </p:nvSpPr>
          <p:spPr bwMode="gray">
            <a:xfrm>
              <a:off x="2829935" y="4224924"/>
              <a:ext cx="4083735" cy="631612"/>
            </a:xfrm>
            <a:custGeom>
              <a:avLst/>
              <a:gdLst/>
              <a:ahLst/>
              <a:cxnLst>
                <a:cxn ang="0">
                  <a:pos x="1742" y="286"/>
                </a:cxn>
                <a:cxn ang="0">
                  <a:pos x="0" y="286"/>
                </a:cxn>
                <a:cxn ang="0">
                  <a:pos x="446" y="0"/>
                </a:cxn>
                <a:cxn ang="0">
                  <a:pos x="2048" y="0"/>
                </a:cxn>
                <a:cxn ang="0">
                  <a:pos x="1742" y="286"/>
                </a:cxn>
              </a:cxnLst>
              <a:rect l="0" t="0" r="r" b="b"/>
              <a:pathLst>
                <a:path w="2048" h="286">
                  <a:moveTo>
                    <a:pt x="1742" y="286"/>
                  </a:moveTo>
                  <a:lnTo>
                    <a:pt x="0" y="286"/>
                  </a:lnTo>
                  <a:lnTo>
                    <a:pt x="446" y="0"/>
                  </a:lnTo>
                  <a:lnTo>
                    <a:pt x="2048" y="0"/>
                  </a:lnTo>
                  <a:lnTo>
                    <a:pt x="1742" y="286"/>
                  </a:lnTo>
                  <a:close/>
                </a:path>
              </a:pathLst>
            </a:custGeom>
            <a:solidFill>
              <a:srgbClr val="FF9966"/>
            </a:soli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3" name="Rectangle 24"/>
            <p:cNvSpPr>
              <a:spLocks noChangeArrowheads="1"/>
            </p:cNvSpPr>
            <p:nvPr/>
          </p:nvSpPr>
          <p:spPr bwMode="gray">
            <a:xfrm>
              <a:off x="2832759" y="4854731"/>
              <a:ext cx="3477953" cy="346485"/>
            </a:xfrm>
            <a:prstGeom prst="rect">
              <a:avLst/>
            </a:prstGeom>
            <a:gradFill rotWithShape="1">
              <a:gsLst>
                <a:gs pos="0">
                  <a:srgbClr val="DC7150">
                    <a:gamma/>
                    <a:shade val="72549"/>
                    <a:invGamma/>
                  </a:srgbClr>
                </a:gs>
                <a:gs pos="50000">
                  <a:srgbClr val="DC7150"/>
                </a:gs>
                <a:gs pos="100000">
                  <a:srgbClr val="DC7150">
                    <a:gamma/>
                    <a:shade val="72549"/>
                    <a:invGamma/>
                  </a:srgbClr>
                </a:gs>
              </a:gsLst>
              <a:lin ang="2700000" scaled="1"/>
            </a:gradFill>
            <a:ln w="9525">
              <a:noFill/>
              <a:miter lim="800000"/>
              <a:headEnd/>
              <a:tailEnd/>
            </a:ln>
            <a:effectLst/>
          </p:spPr>
          <p:txBody>
            <a:bodyPr wrap="none" anchor="ctr"/>
            <a:lstStyle/>
            <a:p>
              <a:pPr algn="ctr" eaLnBrk="0" hangingPunct="0">
                <a:defRPr/>
              </a:pPr>
              <a:r>
                <a:rPr lang="en-US" b="1">
                  <a:solidFill>
                    <a:srgbClr val="161616"/>
                  </a:solidFill>
                  <a:effectLst>
                    <a:outerShdw blurRad="38100" dist="38100" dir="2700000" algn="tl">
                      <a:srgbClr val="000000"/>
                    </a:outerShdw>
                  </a:effectLst>
                  <a:latin typeface="Times New Roman" pitchFamily="18" charset="0"/>
                  <a:cs typeface="Times New Roman" pitchFamily="18" charset="0"/>
                </a:rPr>
                <a:t>Đại hội VII</a:t>
              </a:r>
            </a:p>
          </p:txBody>
        </p:sp>
      </p:grpSp>
      <p:sp>
        <p:nvSpPr>
          <p:cNvPr id="16388" name="Line 13"/>
          <p:cNvSpPr>
            <a:spLocks noChangeShapeType="1"/>
          </p:cNvSpPr>
          <p:nvPr/>
        </p:nvSpPr>
        <p:spPr bwMode="gray">
          <a:xfrm flipH="1" flipV="1">
            <a:off x="215900" y="4679950"/>
            <a:ext cx="5808133" cy="2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18"/>
          <p:cNvSpPr>
            <a:spLocks noChangeShapeType="1"/>
          </p:cNvSpPr>
          <p:nvPr/>
        </p:nvSpPr>
        <p:spPr bwMode="gray">
          <a:xfrm>
            <a:off x="558800" y="4692651"/>
            <a:ext cx="0" cy="828675"/>
          </a:xfrm>
          <a:prstGeom prst="line">
            <a:avLst/>
          </a:prstGeom>
          <a:noFill/>
          <a:ln w="9525">
            <a:solidFill>
              <a:schemeClr val="tx1"/>
            </a:solidFill>
            <a:round/>
            <a:headEnd type="triangle" w="med" len="med"/>
            <a:tailEnd type="triangle" w="med" len="me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390" name="Text Box 28"/>
          <p:cNvSpPr txBox="1">
            <a:spLocks noChangeArrowheads="1"/>
          </p:cNvSpPr>
          <p:nvPr/>
        </p:nvSpPr>
        <p:spPr bwMode="gray">
          <a:xfrm>
            <a:off x="609600" y="4800601"/>
            <a:ext cx="53509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fr-FR" sz="1400" b="1">
                <a:latin typeface="Times New Roman" pitchFamily="18" charset="0"/>
              </a:rPr>
              <a:t>Tiếp tục có những nhận thức mới, ngày càng sâu sắc hơn hoàn thiện hơn về công nghiệp hóa.</a:t>
            </a:r>
            <a:endParaRPr lang="en-US" sz="1400" b="1">
              <a:latin typeface="Times New Roman" pitchFamily="18" charset="0"/>
            </a:endParaRPr>
          </a:p>
        </p:txBody>
      </p:sp>
      <p:grpSp>
        <p:nvGrpSpPr>
          <p:cNvPr id="16391" name="Group 49"/>
          <p:cNvGrpSpPr>
            <a:grpSpLocks/>
          </p:cNvGrpSpPr>
          <p:nvPr/>
        </p:nvGrpSpPr>
        <p:grpSpPr bwMode="auto">
          <a:xfrm>
            <a:off x="7137211" y="3376830"/>
            <a:ext cx="4749030" cy="1171141"/>
            <a:chOff x="3707903" y="3260334"/>
            <a:chExt cx="3827719" cy="975726"/>
          </a:xfrm>
        </p:grpSpPr>
        <p:sp>
          <p:nvSpPr>
            <p:cNvPr id="25" name="Freeform 6"/>
            <p:cNvSpPr>
              <a:spLocks/>
            </p:cNvSpPr>
            <p:nvPr/>
          </p:nvSpPr>
          <p:spPr bwMode="gray">
            <a:xfrm>
              <a:off x="6915535" y="3260334"/>
              <a:ext cx="613304" cy="975726"/>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rgbClr val="4B1092">
                    <a:gamma/>
                    <a:shade val="46275"/>
                    <a:invGamma/>
                  </a:srgbClr>
                </a:gs>
                <a:gs pos="50000">
                  <a:srgbClr val="4B1092"/>
                </a:gs>
                <a:gs pos="100000">
                  <a:srgbClr val="4B1092">
                    <a:gamma/>
                    <a:shade val="46275"/>
                    <a:invGamma/>
                  </a:srgbClr>
                </a:gs>
              </a:gsLst>
              <a:lin ang="27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6" name="Freeform 7"/>
            <p:cNvSpPr>
              <a:spLocks/>
            </p:cNvSpPr>
            <p:nvPr/>
          </p:nvSpPr>
          <p:spPr bwMode="gray">
            <a:xfrm>
              <a:off x="3707903" y="3260334"/>
              <a:ext cx="3827719" cy="626569"/>
            </a:xfrm>
            <a:custGeom>
              <a:avLst/>
              <a:gdLst/>
              <a:ahLst/>
              <a:cxnLst>
                <a:cxn ang="0">
                  <a:pos x="1612" y="284"/>
                </a:cxn>
                <a:cxn ang="0">
                  <a:pos x="0" y="284"/>
                </a:cxn>
                <a:cxn ang="0">
                  <a:pos x="446" y="0"/>
                </a:cxn>
                <a:cxn ang="0">
                  <a:pos x="1920" y="0"/>
                </a:cxn>
                <a:cxn ang="0">
                  <a:pos x="1612" y="284"/>
                </a:cxn>
              </a:cxnLst>
              <a:rect l="0" t="0" r="r" b="b"/>
              <a:pathLst>
                <a:path w="1920" h="284">
                  <a:moveTo>
                    <a:pt x="1612" y="284"/>
                  </a:moveTo>
                  <a:lnTo>
                    <a:pt x="0" y="284"/>
                  </a:lnTo>
                  <a:lnTo>
                    <a:pt x="446" y="0"/>
                  </a:lnTo>
                  <a:lnTo>
                    <a:pt x="1920" y="0"/>
                  </a:lnTo>
                  <a:lnTo>
                    <a:pt x="1612" y="284"/>
                  </a:lnTo>
                  <a:close/>
                </a:path>
              </a:pathLst>
            </a:custGeom>
            <a:solidFill>
              <a:srgbClr val="A77BFF"/>
            </a:soli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1" name="Rectangle 22"/>
            <p:cNvSpPr>
              <a:spLocks noChangeArrowheads="1"/>
            </p:cNvSpPr>
            <p:nvPr/>
          </p:nvSpPr>
          <p:spPr bwMode="gray">
            <a:xfrm>
              <a:off x="3709259" y="3886903"/>
              <a:ext cx="3213059" cy="345569"/>
            </a:xfrm>
            <a:prstGeom prst="rect">
              <a:avLst/>
            </a:prstGeom>
            <a:gradFill rotWithShape="1">
              <a:gsLst>
                <a:gs pos="0">
                  <a:srgbClr val="8041FF">
                    <a:gamma/>
                    <a:shade val="72549"/>
                    <a:invGamma/>
                  </a:srgbClr>
                </a:gs>
                <a:gs pos="50000">
                  <a:srgbClr val="8041FF"/>
                </a:gs>
                <a:gs pos="100000">
                  <a:srgbClr val="8041FF">
                    <a:gamma/>
                    <a:shade val="72549"/>
                    <a:invGamma/>
                  </a:srgbClr>
                </a:gs>
              </a:gsLst>
              <a:lin ang="2700000" scaled="1"/>
            </a:gradFill>
            <a:ln w="9525">
              <a:noFill/>
              <a:miter lim="800000"/>
              <a:headEnd/>
              <a:tailEnd/>
            </a:ln>
            <a:effectLst/>
          </p:spPr>
          <p:txBody>
            <a:bodyPr wrap="none" anchor="ctr"/>
            <a:lstStyle/>
            <a:p>
              <a:pPr algn="ctr" eaLnBrk="0" hangingPunct="0">
                <a:defRPr/>
              </a:pPr>
              <a:r>
                <a:rPr lang="en-US" b="1">
                  <a:solidFill>
                    <a:srgbClr val="161616"/>
                  </a:solidFill>
                  <a:effectLst>
                    <a:outerShdw blurRad="38100" dist="38100" dir="2700000" algn="tl">
                      <a:srgbClr val="000000"/>
                    </a:outerShdw>
                  </a:effectLst>
                  <a:latin typeface="Times New Roman" pitchFamily="18" charset="0"/>
                  <a:cs typeface="Times New Roman" pitchFamily="18" charset="0"/>
                </a:rPr>
                <a:t>Đại hội VIII</a:t>
              </a:r>
            </a:p>
          </p:txBody>
        </p:sp>
      </p:grpSp>
      <p:sp>
        <p:nvSpPr>
          <p:cNvPr id="33" name="Line 14"/>
          <p:cNvSpPr>
            <a:spLocks noChangeShapeType="1"/>
          </p:cNvSpPr>
          <p:nvPr/>
        </p:nvSpPr>
        <p:spPr bwMode="gray">
          <a:xfrm flipH="1">
            <a:off x="243418" y="3824288"/>
            <a:ext cx="6682316" cy="0"/>
          </a:xfrm>
          <a:prstGeom prst="line">
            <a:avLst/>
          </a:prstGeom>
          <a:noFill/>
          <a:ln w="9525">
            <a:solidFill>
              <a:schemeClr val="tx1"/>
            </a:solidFill>
            <a:round/>
            <a:headEnd/>
            <a:tailEn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6" name="Line 17"/>
          <p:cNvSpPr>
            <a:spLocks noChangeShapeType="1"/>
          </p:cNvSpPr>
          <p:nvPr/>
        </p:nvSpPr>
        <p:spPr bwMode="gray">
          <a:xfrm>
            <a:off x="567267" y="3848100"/>
            <a:ext cx="0" cy="839788"/>
          </a:xfrm>
          <a:prstGeom prst="line">
            <a:avLst/>
          </a:prstGeom>
          <a:noFill/>
          <a:ln w="9525">
            <a:solidFill>
              <a:schemeClr val="tx1"/>
            </a:solidFill>
            <a:round/>
            <a:headEnd type="triangle" w="med" len="med"/>
            <a:tailEnd type="triangle" w="med" len="me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394" name="Text Box 27"/>
          <p:cNvSpPr txBox="1">
            <a:spLocks noChangeArrowheads="1"/>
          </p:cNvSpPr>
          <p:nvPr/>
        </p:nvSpPr>
        <p:spPr bwMode="gray">
          <a:xfrm>
            <a:off x="711201" y="3962401"/>
            <a:ext cx="4832351"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fr-FR" sz="1600" b="1">
                <a:latin typeface="Times New Roman" pitchFamily="18" charset="0"/>
              </a:rPr>
              <a:t>Chuyển sang thời kỳ đẩy mạnh công nghiệp hóa, hiện đại hóa đất nước.</a:t>
            </a:r>
          </a:p>
        </p:txBody>
      </p:sp>
      <p:grpSp>
        <p:nvGrpSpPr>
          <p:cNvPr id="16395" name="Group 48"/>
          <p:cNvGrpSpPr>
            <a:grpSpLocks/>
          </p:cNvGrpSpPr>
          <p:nvPr/>
        </p:nvGrpSpPr>
        <p:grpSpPr bwMode="auto">
          <a:xfrm>
            <a:off x="7591244" y="1854677"/>
            <a:ext cx="4502824" cy="1109738"/>
            <a:chOff x="4592828" y="2286000"/>
            <a:chExt cx="3560572" cy="981293"/>
          </a:xfrm>
        </p:grpSpPr>
        <p:sp>
          <p:nvSpPr>
            <p:cNvPr id="23" name="Freeform 4"/>
            <p:cNvSpPr>
              <a:spLocks/>
            </p:cNvSpPr>
            <p:nvPr/>
          </p:nvSpPr>
          <p:spPr bwMode="gray">
            <a:xfrm>
              <a:off x="7532522" y="2286000"/>
              <a:ext cx="615048" cy="981293"/>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rgbClr val="00563F">
                    <a:gamma/>
                    <a:shade val="46275"/>
                    <a:invGamma/>
                  </a:srgbClr>
                </a:gs>
                <a:gs pos="50000">
                  <a:srgbClr val="00563F"/>
                </a:gs>
                <a:gs pos="100000">
                  <a:srgbClr val="00563F">
                    <a:gamma/>
                    <a:shade val="46275"/>
                    <a:invGamma/>
                  </a:srgbClr>
                </a:gs>
              </a:gsLst>
              <a:lin ang="2700000" scaled="1"/>
            </a:gradFill>
            <a:ln w="0">
              <a:noFill/>
              <a:prstDash val="solid"/>
              <a:round/>
              <a:headEnd/>
              <a:tailEnd/>
            </a:ln>
          </p:spPr>
          <p:txBody>
            <a:bodyPr/>
            <a:lstStyle/>
            <a:p>
              <a:pPr>
                <a:defRPr/>
              </a:pPr>
              <a:endParaRPr lang="en-US" sz="2000" b="1">
                <a:effectLst>
                  <a:outerShdw blurRad="38100" dist="38100" dir="2700000" algn="tl">
                    <a:srgbClr val="000000"/>
                  </a:outerShdw>
                </a:effectLst>
                <a:latin typeface="Times New Roman" pitchFamily="18" charset="0"/>
                <a:cs typeface="Times New Roman" pitchFamily="18" charset="0"/>
              </a:endParaRPr>
            </a:p>
          </p:txBody>
        </p:sp>
        <p:sp>
          <p:nvSpPr>
            <p:cNvPr id="24" name="Freeform 5"/>
            <p:cNvSpPr>
              <a:spLocks/>
            </p:cNvSpPr>
            <p:nvPr/>
          </p:nvSpPr>
          <p:spPr bwMode="gray">
            <a:xfrm>
              <a:off x="4592828" y="2286000"/>
              <a:ext cx="3560572" cy="628641"/>
            </a:xfrm>
            <a:custGeom>
              <a:avLst/>
              <a:gdLst/>
              <a:ahLst/>
              <a:cxnLst>
                <a:cxn ang="0">
                  <a:pos x="1478" y="284"/>
                </a:cxn>
                <a:cxn ang="0">
                  <a:pos x="0" y="284"/>
                </a:cxn>
                <a:cxn ang="0">
                  <a:pos x="446" y="0"/>
                </a:cxn>
                <a:cxn ang="0">
                  <a:pos x="1786" y="0"/>
                </a:cxn>
                <a:cxn ang="0">
                  <a:pos x="1478" y="284"/>
                </a:cxn>
              </a:cxnLst>
              <a:rect l="0" t="0" r="r" b="b"/>
              <a:pathLst>
                <a:path w="1786" h="284">
                  <a:moveTo>
                    <a:pt x="1478" y="284"/>
                  </a:moveTo>
                  <a:lnTo>
                    <a:pt x="0" y="284"/>
                  </a:lnTo>
                  <a:lnTo>
                    <a:pt x="446" y="0"/>
                  </a:lnTo>
                  <a:lnTo>
                    <a:pt x="1786" y="0"/>
                  </a:lnTo>
                  <a:lnTo>
                    <a:pt x="1478" y="284"/>
                  </a:lnTo>
                  <a:close/>
                </a:path>
              </a:pathLst>
            </a:custGeom>
            <a:solidFill>
              <a:srgbClr val="00CC99"/>
            </a:solidFill>
            <a:ln w="0">
              <a:noFill/>
              <a:prstDash val="solid"/>
              <a:round/>
              <a:headEnd/>
              <a:tailEnd/>
            </a:ln>
          </p:spPr>
          <p:txBody>
            <a:bodyPr/>
            <a:lstStyle/>
            <a:p>
              <a:pPr>
                <a:defRPr/>
              </a:pPr>
              <a:endParaRPr lang="en-US" sz="2000" b="1">
                <a:effectLst>
                  <a:outerShdw blurRad="38100" dist="38100" dir="2700000" algn="tl">
                    <a:srgbClr val="000000"/>
                  </a:outerShdw>
                </a:effectLst>
                <a:latin typeface="Times New Roman" pitchFamily="18" charset="0"/>
                <a:cs typeface="Times New Roman" pitchFamily="18" charset="0"/>
              </a:endParaRPr>
            </a:p>
          </p:txBody>
        </p:sp>
        <p:sp>
          <p:nvSpPr>
            <p:cNvPr id="40" name="Rectangle 21"/>
            <p:cNvSpPr>
              <a:spLocks noChangeArrowheads="1"/>
            </p:cNvSpPr>
            <p:nvPr/>
          </p:nvSpPr>
          <p:spPr bwMode="gray">
            <a:xfrm>
              <a:off x="4598658" y="2914641"/>
              <a:ext cx="2948439" cy="351192"/>
            </a:xfrm>
            <a:prstGeom prst="rect">
              <a:avLst/>
            </a:prstGeom>
            <a:gradFill rotWithShape="1">
              <a:gsLst>
                <a:gs pos="0">
                  <a:srgbClr val="00906A">
                    <a:gamma/>
                    <a:shade val="72549"/>
                    <a:invGamma/>
                  </a:srgbClr>
                </a:gs>
                <a:gs pos="50000">
                  <a:srgbClr val="00906A"/>
                </a:gs>
                <a:gs pos="100000">
                  <a:srgbClr val="00906A">
                    <a:gamma/>
                    <a:shade val="72549"/>
                    <a:invGamma/>
                  </a:srgbClr>
                </a:gs>
              </a:gsLst>
              <a:lin ang="2700000" scaled="1"/>
            </a:gradFill>
            <a:ln w="9525">
              <a:noFill/>
              <a:miter lim="800000"/>
              <a:headEnd/>
              <a:tailEnd/>
            </a:ln>
            <a:effectLst/>
          </p:spPr>
          <p:txBody>
            <a:bodyPr wrap="none" anchor="ctr"/>
            <a:lstStyle/>
            <a:p>
              <a:pPr algn="ctr" eaLnBrk="0" hangingPunct="0">
                <a:defRPr/>
              </a:pPr>
              <a:r>
                <a:rPr lang="en-US" sz="2000" b="1">
                  <a:solidFill>
                    <a:srgbClr val="161616"/>
                  </a:solidFill>
                  <a:effectLst>
                    <a:outerShdw blurRad="38100" dist="38100" dir="2700000" algn="tl">
                      <a:srgbClr val="000000"/>
                    </a:outerShdw>
                  </a:effectLst>
                  <a:latin typeface="Times New Roman" pitchFamily="18" charset="0"/>
                  <a:cs typeface="Times New Roman" pitchFamily="18" charset="0"/>
                </a:rPr>
                <a:t>Đại hội IX và X</a:t>
              </a:r>
            </a:p>
          </p:txBody>
        </p:sp>
      </p:grpSp>
      <p:sp>
        <p:nvSpPr>
          <p:cNvPr id="34" name="Line 15"/>
          <p:cNvSpPr>
            <a:spLocks noChangeShapeType="1"/>
          </p:cNvSpPr>
          <p:nvPr/>
        </p:nvSpPr>
        <p:spPr bwMode="gray">
          <a:xfrm flipH="1">
            <a:off x="408517" y="1796282"/>
            <a:ext cx="8123767" cy="15875"/>
          </a:xfrm>
          <a:prstGeom prst="line">
            <a:avLst/>
          </a:prstGeom>
          <a:noFill/>
          <a:ln w="9525">
            <a:solidFill>
              <a:schemeClr val="tx1"/>
            </a:solidFill>
            <a:round/>
            <a:headEnd/>
            <a:tailEn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5" name="Line 16"/>
          <p:cNvSpPr>
            <a:spLocks noChangeShapeType="1"/>
          </p:cNvSpPr>
          <p:nvPr/>
        </p:nvSpPr>
        <p:spPr bwMode="gray">
          <a:xfrm>
            <a:off x="508000" y="323273"/>
            <a:ext cx="0" cy="3562927"/>
          </a:xfrm>
          <a:prstGeom prst="line">
            <a:avLst/>
          </a:prstGeom>
          <a:noFill/>
          <a:ln w="9525">
            <a:solidFill>
              <a:schemeClr val="tx1"/>
            </a:solidFill>
            <a:round/>
            <a:headEnd type="triangle" w="med" len="med"/>
            <a:tailEnd type="triangle" w="med" len="med"/>
          </a:ln>
          <a:effectLst/>
        </p:spPr>
        <p:txBody>
          <a:bodyPr wrap="none" anchor="ctr"/>
          <a:lstStyle/>
          <a:p>
            <a:pPr>
              <a:defRPr/>
            </a:pPr>
            <a:endParaRPr lang="en-US" b="1">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398" name="Text Box 26"/>
          <p:cNvSpPr txBox="1">
            <a:spLocks noChangeArrowheads="1"/>
          </p:cNvSpPr>
          <p:nvPr/>
        </p:nvSpPr>
        <p:spPr bwMode="gray">
          <a:xfrm>
            <a:off x="578140" y="1816775"/>
            <a:ext cx="66040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fr-FR" sz="1400" b="1">
                <a:latin typeface="Times New Roman" pitchFamily="18" charset="0"/>
              </a:rPr>
              <a:t>+ Con đường công nghiệp hóa ở nước ta cần và có thể rút ngắn thời gian so với các nước đi trước.</a:t>
            </a:r>
            <a:endParaRPr lang="en-US" sz="1400" b="1">
              <a:latin typeface="Times New Roman" pitchFamily="18" charset="0"/>
            </a:endParaRPr>
          </a:p>
          <a:p>
            <a:pPr algn="just" eaLnBrk="1" hangingPunct="1"/>
            <a:r>
              <a:rPr lang="fr-FR" sz="1400" b="1">
                <a:latin typeface="Times New Roman" pitchFamily="18" charset="0"/>
              </a:rPr>
              <a:t>+ Hướng công nghiệp hóa ,hiện đại hóa ở nước ta là phải phát triển nhanh và có hiệu quả các sản phẩm, các nghành, các lĩnh vực có lợi thế, đáp ứng nhu cầu trong nước và xuất khẩu.</a:t>
            </a:r>
            <a:endParaRPr lang="en-US" sz="1400" b="1">
              <a:latin typeface="Times New Roman" pitchFamily="18" charset="0"/>
            </a:endParaRPr>
          </a:p>
          <a:p>
            <a:pPr algn="just" eaLnBrk="1" hangingPunct="1"/>
            <a:r>
              <a:rPr lang="fr-FR" sz="1400" b="1">
                <a:latin typeface="Times New Roman" pitchFamily="18" charset="0"/>
              </a:rPr>
              <a:t>+ Phải đảm bảo xây dựng nền kinh tế độc lập tự chủ, chủ động hội nhập kinh tế quốc tế.</a:t>
            </a:r>
            <a:endParaRPr lang="en-US" sz="1400" b="1">
              <a:latin typeface="Times New Roman" pitchFamily="18" charset="0"/>
            </a:endParaRPr>
          </a:p>
          <a:p>
            <a:pPr algn="just" eaLnBrk="1" hangingPunct="1"/>
            <a:r>
              <a:rPr lang="fr-FR" sz="1400" b="1">
                <a:latin typeface="Times New Roman" pitchFamily="18" charset="0"/>
              </a:rPr>
              <a:t>+ Đẩy nhanh công nghiệp hóa, hiện đại hóa nông nghiệp nông thôn.</a:t>
            </a:r>
            <a:endParaRPr lang="en-US" sz="1400" b="1">
              <a:latin typeface="Times New Roman" pitchFamily="18" charset="0"/>
            </a:endParaRPr>
          </a:p>
          <a:p>
            <a:pPr algn="just" eaLnBrk="1" hangingPunct="1"/>
            <a:r>
              <a:rPr lang="fr-FR" sz="1400" b="1">
                <a:latin typeface="Times New Roman" pitchFamily="18" charset="0"/>
              </a:rPr>
              <a:t>+ Phải tính toán đến yêu cầu phát triển bền vững trong tương lai.</a:t>
            </a:r>
          </a:p>
        </p:txBody>
      </p:sp>
      <p:sp>
        <p:nvSpPr>
          <p:cNvPr id="16399" name="Rectangle 61"/>
          <p:cNvSpPr>
            <a:spLocks noChangeArrowheads="1"/>
          </p:cNvSpPr>
          <p:nvPr/>
        </p:nvSpPr>
        <p:spPr bwMode="auto">
          <a:xfrm>
            <a:off x="1147233" y="64805"/>
            <a:ext cx="9855200" cy="461665"/>
          </a:xfrm>
          <a:prstGeom prst="rect">
            <a:avLst/>
          </a:prstGeom>
          <a:solidFill>
            <a:schemeClr val="bg1"/>
          </a:solidFill>
          <a:ln>
            <a:noFill/>
          </a:ln>
          <a:effectLst/>
          <a:extLst/>
        </p:spPr>
        <p:txBody>
          <a:bodyPr>
            <a:spAutoFit/>
          </a:bodyPr>
          <a:lstStyle/>
          <a:p>
            <a:pPr algn="ctr"/>
            <a:r>
              <a:rPr lang="fr-FR" sz="2400" b="1" smtClean="0"/>
              <a:t>  </a:t>
            </a:r>
            <a:r>
              <a:rPr lang="fr-FR" sz="2400" b="1"/>
              <a:t>Quá trình đổi mới tư duy về công nghiệp hoá từ Đại hội  VI đến Đại hội X</a:t>
            </a:r>
            <a:endParaRPr lang="en-US" sz="2400" b="1"/>
          </a:p>
        </p:txBody>
      </p:sp>
      <p:grpSp>
        <p:nvGrpSpPr>
          <p:cNvPr id="39" name="Group 48"/>
          <p:cNvGrpSpPr>
            <a:grpSpLocks/>
          </p:cNvGrpSpPr>
          <p:nvPr/>
        </p:nvGrpSpPr>
        <p:grpSpPr bwMode="auto">
          <a:xfrm>
            <a:off x="8060076" y="567533"/>
            <a:ext cx="4123458" cy="1041588"/>
            <a:chOff x="4592828" y="2286000"/>
            <a:chExt cx="3560572" cy="981293"/>
          </a:xfrm>
          <a:solidFill>
            <a:schemeClr val="accent6">
              <a:lumMod val="75000"/>
            </a:schemeClr>
          </a:solidFill>
        </p:grpSpPr>
        <p:sp>
          <p:nvSpPr>
            <p:cNvPr id="45" name="Freeform 4"/>
            <p:cNvSpPr>
              <a:spLocks/>
            </p:cNvSpPr>
            <p:nvPr/>
          </p:nvSpPr>
          <p:spPr bwMode="gray">
            <a:xfrm>
              <a:off x="7532522" y="2286000"/>
              <a:ext cx="615048" cy="981293"/>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pFill/>
            <a:ln w="0">
              <a:noFill/>
              <a:prstDash val="solid"/>
              <a:round/>
              <a:headEnd/>
              <a:tailEnd/>
            </a:ln>
          </p:spPr>
          <p:txBody>
            <a:bodyPr/>
            <a:lstStyle/>
            <a:p>
              <a:pPr>
                <a:defRPr/>
              </a:pPr>
              <a:endParaRPr lang="en-US" sz="2000" b="1">
                <a:effectLst>
                  <a:outerShdw blurRad="38100" dist="38100" dir="2700000" algn="tl">
                    <a:srgbClr val="000000"/>
                  </a:outerShdw>
                </a:effectLst>
                <a:latin typeface="Times New Roman" pitchFamily="18" charset="0"/>
                <a:cs typeface="Times New Roman" pitchFamily="18" charset="0"/>
              </a:endParaRPr>
            </a:p>
          </p:txBody>
        </p:sp>
        <p:sp>
          <p:nvSpPr>
            <p:cNvPr id="46" name="Freeform 5"/>
            <p:cNvSpPr>
              <a:spLocks/>
            </p:cNvSpPr>
            <p:nvPr/>
          </p:nvSpPr>
          <p:spPr bwMode="gray">
            <a:xfrm>
              <a:off x="4592828" y="2286000"/>
              <a:ext cx="3560572" cy="628641"/>
            </a:xfrm>
            <a:custGeom>
              <a:avLst/>
              <a:gdLst/>
              <a:ahLst/>
              <a:cxnLst>
                <a:cxn ang="0">
                  <a:pos x="1478" y="284"/>
                </a:cxn>
                <a:cxn ang="0">
                  <a:pos x="0" y="284"/>
                </a:cxn>
                <a:cxn ang="0">
                  <a:pos x="446" y="0"/>
                </a:cxn>
                <a:cxn ang="0">
                  <a:pos x="1786" y="0"/>
                </a:cxn>
                <a:cxn ang="0">
                  <a:pos x="1478" y="284"/>
                </a:cxn>
              </a:cxnLst>
              <a:rect l="0" t="0" r="r" b="b"/>
              <a:pathLst>
                <a:path w="1786" h="284">
                  <a:moveTo>
                    <a:pt x="1478" y="284"/>
                  </a:moveTo>
                  <a:lnTo>
                    <a:pt x="0" y="284"/>
                  </a:lnTo>
                  <a:lnTo>
                    <a:pt x="446" y="0"/>
                  </a:lnTo>
                  <a:lnTo>
                    <a:pt x="1786" y="0"/>
                  </a:lnTo>
                  <a:lnTo>
                    <a:pt x="1478" y="284"/>
                  </a:lnTo>
                  <a:close/>
                </a:path>
              </a:pathLst>
            </a:custGeom>
            <a:grpFill/>
            <a:ln w="0">
              <a:noFill/>
              <a:prstDash val="solid"/>
              <a:round/>
              <a:headEnd/>
              <a:tailEnd/>
            </a:ln>
          </p:spPr>
          <p:txBody>
            <a:bodyPr/>
            <a:lstStyle/>
            <a:p>
              <a:pPr>
                <a:defRPr/>
              </a:pPr>
              <a:endParaRPr lang="en-US" sz="2000" b="1">
                <a:effectLst>
                  <a:outerShdw blurRad="38100" dist="38100" dir="2700000" algn="tl">
                    <a:srgbClr val="000000"/>
                  </a:outerShdw>
                </a:effectLst>
                <a:latin typeface="Times New Roman" pitchFamily="18" charset="0"/>
                <a:cs typeface="Times New Roman" pitchFamily="18" charset="0"/>
              </a:endParaRPr>
            </a:p>
          </p:txBody>
        </p:sp>
        <p:sp>
          <p:nvSpPr>
            <p:cNvPr id="47" name="Rectangle 21"/>
            <p:cNvSpPr>
              <a:spLocks noChangeArrowheads="1"/>
            </p:cNvSpPr>
            <p:nvPr/>
          </p:nvSpPr>
          <p:spPr bwMode="gray">
            <a:xfrm>
              <a:off x="4598658" y="2914641"/>
              <a:ext cx="2948439" cy="351192"/>
            </a:xfrm>
            <a:prstGeom prst="rect">
              <a:avLst/>
            </a:prstGeom>
            <a:solidFill>
              <a:srgbClr val="92D050"/>
            </a:solidFill>
            <a:ln w="9525">
              <a:noFill/>
              <a:miter lim="800000"/>
              <a:headEnd/>
              <a:tailEnd/>
            </a:ln>
            <a:effectLst/>
          </p:spPr>
          <p:txBody>
            <a:bodyPr wrap="none" anchor="ctr"/>
            <a:lstStyle/>
            <a:p>
              <a:pPr algn="ctr" eaLnBrk="0" hangingPunct="0">
                <a:defRPr/>
              </a:pPr>
              <a:r>
                <a:rPr lang="en-US" sz="2000" b="1">
                  <a:solidFill>
                    <a:srgbClr val="161616"/>
                  </a:solidFill>
                  <a:effectLst>
                    <a:outerShdw blurRad="38100" dist="38100" dir="2700000" algn="tl">
                      <a:srgbClr val="000000"/>
                    </a:outerShdw>
                  </a:effectLst>
                  <a:latin typeface="Times New Roman" pitchFamily="18" charset="0"/>
                  <a:cs typeface="Times New Roman" pitchFamily="18" charset="0"/>
                </a:rPr>
                <a:t>Đại hội </a:t>
              </a:r>
              <a:r>
                <a:rPr lang="en-US" sz="2000" b="1" smtClean="0">
                  <a:solidFill>
                    <a:srgbClr val="161616"/>
                  </a:solidFill>
                  <a:effectLst>
                    <a:outerShdw blurRad="38100" dist="38100" dir="2700000" algn="tl">
                      <a:srgbClr val="000000"/>
                    </a:outerShdw>
                  </a:effectLst>
                  <a:latin typeface="Times New Roman" pitchFamily="18" charset="0"/>
                  <a:cs typeface="Times New Roman" pitchFamily="18" charset="0"/>
                </a:rPr>
                <a:t>XIII</a:t>
              </a:r>
              <a:endParaRPr lang="en-US" sz="2000" b="1">
                <a:solidFill>
                  <a:srgbClr val="161616"/>
                </a:solidFill>
                <a:effectLst>
                  <a:outerShdw blurRad="38100" dist="38100" dir="2700000" algn="tl">
                    <a:srgbClr val="000000"/>
                  </a:outerShdw>
                </a:effectLst>
                <a:latin typeface="Times New Roman" pitchFamily="18" charset="0"/>
                <a:cs typeface="Times New Roman" pitchFamily="18" charset="0"/>
              </a:endParaRPr>
            </a:p>
          </p:txBody>
        </p:sp>
      </p:grpSp>
      <p:sp>
        <p:nvSpPr>
          <p:cNvPr id="2" name="TextBox 1"/>
          <p:cNvSpPr txBox="1"/>
          <p:nvPr/>
        </p:nvSpPr>
        <p:spPr>
          <a:xfrm>
            <a:off x="711201" y="721185"/>
            <a:ext cx="6640944" cy="923330"/>
          </a:xfrm>
          <a:prstGeom prst="rect">
            <a:avLst/>
          </a:prstGeom>
          <a:solidFill>
            <a:schemeClr val="bg1"/>
          </a:solidFill>
        </p:spPr>
        <p:txBody>
          <a:bodyPr wrap="square" rtlCol="0">
            <a:spAutoFit/>
          </a:bodyPr>
          <a:lstStyle/>
          <a:p>
            <a:r>
              <a:rPr lang="en-US" smtClean="0"/>
              <a:t>Tiếp tục đẩy mạnh CNH, HĐH dựa trên nền tảng của khoa học, công nghệ, đổi mới sáng tạo và những thành tựu công nghệ của cuộc cách mạng công nghiệp lần thứ tư.</a:t>
            </a:r>
            <a:endParaRPr lang="en-US"/>
          </a:p>
        </p:txBody>
      </p:sp>
    </p:spTree>
    <p:extLst>
      <p:ext uri="{BB962C8B-B14F-4D97-AF65-F5344CB8AC3E}">
        <p14:creationId xmlns:p14="http://schemas.microsoft.com/office/powerpoint/2010/main" val="3600274270"/>
      </p:ext>
    </p:extLst>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1065"/>
                                        </p:tgtEl>
                                        <p:attrNameLst>
                                          <p:attrName>style.visibility</p:attrName>
                                        </p:attrNameLst>
                                      </p:cBhvr>
                                      <p:to>
                                        <p:strVal val="visible"/>
                                      </p:to>
                                    </p:set>
                                    <p:animEffect transition="in" filter="box(in)">
                                      <p:cBhvr>
                                        <p:cTn id="7" dur="500"/>
                                        <p:tgtEl>
                                          <p:spTgt spid="171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7" descr="IMG_07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6400" y="4800600"/>
            <a:ext cx="3810000" cy="164465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2" descr="IMG_06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590800"/>
            <a:ext cx="4013200" cy="1728788"/>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25"/>
          <p:cNvSpPr>
            <a:spLocks noChangeArrowheads="1"/>
          </p:cNvSpPr>
          <p:nvPr/>
        </p:nvSpPr>
        <p:spPr bwMode="auto">
          <a:xfrm>
            <a:off x="7467600" y="6400801"/>
            <a:ext cx="2305051"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sz="1400" b="1">
                <a:cs typeface="Arial" charset="0"/>
              </a:rPr>
              <a:t>Cửa hàng thịt</a:t>
            </a:r>
          </a:p>
        </p:txBody>
      </p:sp>
      <p:sp>
        <p:nvSpPr>
          <p:cNvPr id="12" name="Rectangle 26"/>
          <p:cNvSpPr>
            <a:spLocks noChangeArrowheads="1"/>
          </p:cNvSpPr>
          <p:nvPr/>
        </p:nvSpPr>
        <p:spPr bwMode="auto">
          <a:xfrm>
            <a:off x="6400801" y="4405314"/>
            <a:ext cx="41275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sz="1400" b="1">
                <a:cs typeface="Arial" charset="0"/>
              </a:rPr>
              <a:t>Cửa hàng lương thực</a:t>
            </a:r>
          </a:p>
        </p:txBody>
      </p:sp>
      <p:grpSp>
        <p:nvGrpSpPr>
          <p:cNvPr id="5126" name="Group 15"/>
          <p:cNvGrpSpPr>
            <a:grpSpLocks/>
          </p:cNvGrpSpPr>
          <p:nvPr/>
        </p:nvGrpSpPr>
        <p:grpSpPr bwMode="auto">
          <a:xfrm>
            <a:off x="222251" y="3549650"/>
            <a:ext cx="4349749" cy="2667000"/>
            <a:chOff x="395288" y="2132013"/>
            <a:chExt cx="3960812" cy="3457575"/>
          </a:xfrm>
        </p:grpSpPr>
        <p:pic>
          <p:nvPicPr>
            <p:cNvPr id="5133" name="Picture 19" descr="IMG_07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781300"/>
              <a:ext cx="288131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4" name="Oval 30"/>
            <p:cNvSpPr>
              <a:spLocks noChangeArrowheads="1"/>
            </p:cNvSpPr>
            <p:nvPr/>
          </p:nvSpPr>
          <p:spPr bwMode="auto">
            <a:xfrm>
              <a:off x="395288" y="2132013"/>
              <a:ext cx="3960812" cy="345757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b="1">
                <a:cs typeface="Arial" charset="0"/>
              </a:endParaRPr>
            </a:p>
            <a:p>
              <a:pPr algn="ctr"/>
              <a:endParaRPr lang="en-US" b="1">
                <a:cs typeface="Arial" charset="0"/>
              </a:endParaRPr>
            </a:p>
            <a:p>
              <a:pPr algn="ctr"/>
              <a:endParaRPr lang="en-US" b="1">
                <a:cs typeface="Arial" charset="0"/>
              </a:endParaRPr>
            </a:p>
            <a:p>
              <a:pPr algn="ctr"/>
              <a:endParaRPr lang="en-US" b="1">
                <a:cs typeface="Arial" charset="0"/>
              </a:endParaRPr>
            </a:p>
            <a:p>
              <a:pPr algn="ctr"/>
              <a:endParaRPr lang="en-US" b="1">
                <a:cs typeface="Arial" charset="0"/>
              </a:endParaRPr>
            </a:p>
            <a:p>
              <a:pPr algn="ctr"/>
              <a:endParaRPr lang="en-US" b="1">
                <a:cs typeface="Arial" charset="0"/>
              </a:endParaRPr>
            </a:p>
            <a:p>
              <a:pPr algn="ctr"/>
              <a:endParaRPr lang="en-US" b="1">
                <a:cs typeface="Arial" charset="0"/>
              </a:endParaRPr>
            </a:p>
            <a:p>
              <a:pPr algn="ctr"/>
              <a:endParaRPr lang="en-US" b="1">
                <a:cs typeface="Arial" charset="0"/>
              </a:endParaRPr>
            </a:p>
            <a:p>
              <a:pPr algn="ctr"/>
              <a:r>
                <a:rPr lang="en-US" b="1">
                  <a:cs typeface="Arial" charset="0"/>
                </a:rPr>
                <a:t>Tem phiếu</a:t>
              </a:r>
            </a:p>
          </p:txBody>
        </p:sp>
      </p:grpSp>
      <p:sp>
        <p:nvSpPr>
          <p:cNvPr id="43017" name="AutoShape 32"/>
          <p:cNvSpPr>
            <a:spLocks noChangeArrowheads="1"/>
          </p:cNvSpPr>
          <p:nvPr/>
        </p:nvSpPr>
        <p:spPr bwMode="auto">
          <a:xfrm>
            <a:off x="2006600" y="6292850"/>
            <a:ext cx="4800600" cy="184150"/>
          </a:xfrm>
          <a:prstGeom prst="curvedUpArrow">
            <a:avLst>
              <a:gd name="adj1" fmla="val 391034"/>
              <a:gd name="adj2" fmla="val 782069"/>
              <a:gd name="adj3" fmla="val 33333"/>
            </a:avLst>
          </a:prstGeom>
          <a:solidFill>
            <a:schemeClr val="accent1"/>
          </a:solidFill>
          <a:ln w="9525">
            <a:solidFill>
              <a:schemeClr val="tx1"/>
            </a:solidFill>
            <a:miter lim="800000"/>
            <a:headEnd/>
            <a:tailEnd/>
          </a:ln>
        </p:spPr>
        <p:txBody>
          <a:bodyPr wrap="none" anchor="ctr"/>
          <a:lstStyle/>
          <a:p>
            <a:endParaRPr lang="en-US">
              <a:cs typeface="Arial" charset="0"/>
            </a:endParaRPr>
          </a:p>
        </p:txBody>
      </p:sp>
      <p:sp>
        <p:nvSpPr>
          <p:cNvPr id="43018" name="AutoShape 33"/>
          <p:cNvSpPr>
            <a:spLocks noChangeArrowheads="1"/>
          </p:cNvSpPr>
          <p:nvPr/>
        </p:nvSpPr>
        <p:spPr bwMode="auto">
          <a:xfrm>
            <a:off x="1727201" y="3048000"/>
            <a:ext cx="5185833" cy="387350"/>
          </a:xfrm>
          <a:prstGeom prst="curvedDownArrow">
            <a:avLst>
              <a:gd name="adj1" fmla="val 200820"/>
              <a:gd name="adj2" fmla="val 401639"/>
              <a:gd name="adj3" fmla="val 33333"/>
            </a:avLst>
          </a:prstGeom>
          <a:solidFill>
            <a:schemeClr val="accent1"/>
          </a:solidFill>
          <a:ln w="9525">
            <a:solidFill>
              <a:schemeClr val="tx1"/>
            </a:solidFill>
            <a:miter lim="800000"/>
            <a:headEnd/>
            <a:tailEnd/>
          </a:ln>
        </p:spPr>
        <p:txBody>
          <a:bodyPr wrap="none" anchor="ctr"/>
          <a:lstStyle/>
          <a:p>
            <a:endParaRPr lang="en-US">
              <a:cs typeface="Arial" charset="0"/>
            </a:endParaRPr>
          </a:p>
        </p:txBody>
      </p:sp>
      <p:sp>
        <p:nvSpPr>
          <p:cNvPr id="20" name="Rectangle 6"/>
          <p:cNvSpPr>
            <a:spLocks noChangeArrowheads="1"/>
          </p:cNvSpPr>
          <p:nvPr/>
        </p:nvSpPr>
        <p:spPr bwMode="auto">
          <a:xfrm>
            <a:off x="4978400" y="3549650"/>
            <a:ext cx="1422400" cy="2438400"/>
          </a:xfrm>
          <a:prstGeom prst="rect">
            <a:avLst/>
          </a:prstGeom>
          <a:noFill/>
          <a:ln w="9525">
            <a:noFill/>
            <a:miter lim="800000"/>
            <a:headEnd/>
            <a:tailEnd/>
          </a:ln>
        </p:spPr>
        <p:txBody>
          <a:bodyPr/>
          <a:lstStyle/>
          <a:p>
            <a:pPr marL="342900" indent="-342900" algn="ctr">
              <a:lnSpc>
                <a:spcPct val="80000"/>
              </a:lnSpc>
              <a:spcBef>
                <a:spcPct val="20000"/>
              </a:spcBef>
              <a:defRPr/>
            </a:pPr>
            <a:endParaRPr lang="en-US" b="1">
              <a:solidFill>
                <a:srgbClr val="CC0000"/>
              </a:solidFill>
              <a:effectLst>
                <a:outerShdw blurRad="38100" dist="38100" dir="2700000" algn="tl">
                  <a:srgbClr val="000000">
                    <a:alpha val="43137"/>
                  </a:srgbClr>
                </a:outerShdw>
              </a:effectLst>
              <a:cs typeface="Arial" charset="0"/>
            </a:endParaRP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THỰC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HIỆN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CHẾ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ĐỘ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BAO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CẤP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TRÀN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LAN</a:t>
            </a:r>
          </a:p>
        </p:txBody>
      </p:sp>
      <p:sp>
        <p:nvSpPr>
          <p:cNvPr id="5130" name="Rectangle 14"/>
          <p:cNvSpPr>
            <a:spLocks noChangeArrowheads="1"/>
          </p:cNvSpPr>
          <p:nvPr/>
        </p:nvSpPr>
        <p:spPr bwMode="auto">
          <a:xfrm>
            <a:off x="2397125" y="36945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sz="2200" b="1" smtClean="0"/>
              <a:t>QUÁ </a:t>
            </a:r>
            <a:r>
              <a:rPr lang="fr-FR" sz="2200" b="1"/>
              <a:t>TRÌNH ĐỔI MỚI NHẬN THỨC VỀ KINH TẾ THỊ TRƯỜNG</a:t>
            </a:r>
            <a:r>
              <a:rPr lang="fr-FR" sz="2400" b="1"/>
              <a:t> </a:t>
            </a:r>
            <a:endParaRPr lang="en-US" sz="2400"/>
          </a:p>
        </p:txBody>
      </p:sp>
      <p:sp>
        <p:nvSpPr>
          <p:cNvPr id="5131" name="Rectangle 15"/>
          <p:cNvSpPr>
            <a:spLocks noChangeArrowheads="1"/>
          </p:cNvSpPr>
          <p:nvPr/>
        </p:nvSpPr>
        <p:spPr bwMode="ltGray">
          <a:xfrm>
            <a:off x="406400" y="1219201"/>
            <a:ext cx="9753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fr-FR" sz="2000" b="1" i="1" smtClean="0"/>
              <a:t>  </a:t>
            </a:r>
            <a:r>
              <a:rPr lang="fr-FR" sz="2000" b="1" i="1"/>
              <a:t>Cơ chế kế hoạch hoá tập trung quan liêu, bao cấp.</a:t>
            </a:r>
            <a:r>
              <a:rPr lang="fr-FR" sz="2000" i="1"/>
              <a:t> </a:t>
            </a:r>
            <a:endParaRPr lang="en-US" sz="2000"/>
          </a:p>
          <a:p>
            <a:pPr algn="just"/>
            <a:r>
              <a:rPr lang="fr-FR" sz="2000">
                <a:solidFill>
                  <a:srgbClr val="080808"/>
                </a:solidFill>
              </a:rPr>
              <a:t>+ Nhà nước quản lý kinh tế chủ yếu bằng mệnh lệnh hành chính dựa trên hệ thống chỉ tiêu pháp lệnh chi tiết từ trên xuống dưới.</a:t>
            </a:r>
            <a:endParaRPr lang="en-US" sz="2000">
              <a:solidFill>
                <a:srgbClr val="080808"/>
              </a:solidFill>
            </a:endParaRPr>
          </a:p>
        </p:txBody>
      </p:sp>
    </p:spTree>
    <p:extLst>
      <p:ext uri="{BB962C8B-B14F-4D97-AF65-F5344CB8AC3E}">
        <p14:creationId xmlns:p14="http://schemas.microsoft.com/office/powerpoint/2010/main" val="781403923"/>
      </p:ext>
    </p:extLst>
  </p:cSld>
  <p:clrMapOvr>
    <a:masterClrMapping/>
  </p:clrMapOvr>
  <p:transition>
    <p:spli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3017"/>
                                        </p:tgtEl>
                                        <p:attrNameLst>
                                          <p:attrName>style.visibility</p:attrName>
                                        </p:attrNameLst>
                                      </p:cBhvr>
                                      <p:to>
                                        <p:strVal val="visible"/>
                                      </p:to>
                                    </p:set>
                                    <p:animEffect transition="in" filter="wipe(left)">
                                      <p:cBhvr>
                                        <p:cTn id="19" dur="500"/>
                                        <p:tgtEl>
                                          <p:spTgt spid="430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3018"/>
                                        </p:tgtEl>
                                        <p:attrNameLst>
                                          <p:attrName>style.visibility</p:attrName>
                                        </p:attrNameLst>
                                      </p:cBhvr>
                                      <p:to>
                                        <p:strVal val="visible"/>
                                      </p:to>
                                    </p:set>
                                    <p:animEffect transition="in" filter="wipe(left)">
                                      <p:cBhvr>
                                        <p:cTn id="22" dur="500"/>
                                        <p:tgtEl>
                                          <p:spTgt spid="4301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43017" grpId="0" animBg="1"/>
      <p:bldP spid="43018"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7" descr="IMG_07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6400" y="4800600"/>
            <a:ext cx="3810000" cy="164465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2" descr="IMG_06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590800"/>
            <a:ext cx="4013200" cy="1728788"/>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25"/>
          <p:cNvSpPr>
            <a:spLocks noChangeArrowheads="1"/>
          </p:cNvSpPr>
          <p:nvPr/>
        </p:nvSpPr>
        <p:spPr bwMode="auto">
          <a:xfrm>
            <a:off x="7467600" y="6400801"/>
            <a:ext cx="2305051"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sz="1400" b="1">
                <a:cs typeface="Arial" charset="0"/>
              </a:rPr>
              <a:t>Cửa hàng thịt</a:t>
            </a:r>
          </a:p>
        </p:txBody>
      </p:sp>
      <p:sp>
        <p:nvSpPr>
          <p:cNvPr id="12" name="Rectangle 26"/>
          <p:cNvSpPr>
            <a:spLocks noChangeArrowheads="1"/>
          </p:cNvSpPr>
          <p:nvPr/>
        </p:nvSpPr>
        <p:spPr bwMode="auto">
          <a:xfrm>
            <a:off x="6400801" y="4405314"/>
            <a:ext cx="41275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sz="1400" b="1">
                <a:cs typeface="Arial" charset="0"/>
              </a:rPr>
              <a:t>Cửa hàng lương thực</a:t>
            </a:r>
          </a:p>
        </p:txBody>
      </p:sp>
      <p:grpSp>
        <p:nvGrpSpPr>
          <p:cNvPr id="5126" name="Group 15"/>
          <p:cNvGrpSpPr>
            <a:grpSpLocks/>
          </p:cNvGrpSpPr>
          <p:nvPr/>
        </p:nvGrpSpPr>
        <p:grpSpPr bwMode="auto">
          <a:xfrm>
            <a:off x="222251" y="3549650"/>
            <a:ext cx="4349749" cy="2667000"/>
            <a:chOff x="395288" y="2132013"/>
            <a:chExt cx="3960812" cy="3457575"/>
          </a:xfrm>
        </p:grpSpPr>
        <p:pic>
          <p:nvPicPr>
            <p:cNvPr id="5133" name="Picture 19" descr="IMG_07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781300"/>
              <a:ext cx="288131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4" name="Oval 30"/>
            <p:cNvSpPr>
              <a:spLocks noChangeArrowheads="1"/>
            </p:cNvSpPr>
            <p:nvPr/>
          </p:nvSpPr>
          <p:spPr bwMode="auto">
            <a:xfrm>
              <a:off x="395288" y="2132013"/>
              <a:ext cx="3960812" cy="3457575"/>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b="1">
                <a:cs typeface="Arial" charset="0"/>
              </a:endParaRPr>
            </a:p>
            <a:p>
              <a:pPr algn="ctr"/>
              <a:endParaRPr lang="en-US" b="1">
                <a:cs typeface="Arial" charset="0"/>
              </a:endParaRPr>
            </a:p>
            <a:p>
              <a:pPr algn="ctr"/>
              <a:endParaRPr lang="en-US" b="1">
                <a:cs typeface="Arial" charset="0"/>
              </a:endParaRPr>
            </a:p>
            <a:p>
              <a:pPr algn="ctr"/>
              <a:endParaRPr lang="en-US" b="1">
                <a:cs typeface="Arial" charset="0"/>
              </a:endParaRPr>
            </a:p>
            <a:p>
              <a:pPr algn="ctr"/>
              <a:endParaRPr lang="en-US" b="1">
                <a:cs typeface="Arial" charset="0"/>
              </a:endParaRPr>
            </a:p>
            <a:p>
              <a:pPr algn="ctr"/>
              <a:endParaRPr lang="en-US" b="1">
                <a:cs typeface="Arial" charset="0"/>
              </a:endParaRPr>
            </a:p>
            <a:p>
              <a:pPr algn="ctr"/>
              <a:endParaRPr lang="en-US" b="1">
                <a:cs typeface="Arial" charset="0"/>
              </a:endParaRPr>
            </a:p>
            <a:p>
              <a:pPr algn="ctr"/>
              <a:endParaRPr lang="en-US" b="1">
                <a:cs typeface="Arial" charset="0"/>
              </a:endParaRPr>
            </a:p>
            <a:p>
              <a:pPr algn="ctr"/>
              <a:r>
                <a:rPr lang="en-US" b="1">
                  <a:cs typeface="Arial" charset="0"/>
                </a:rPr>
                <a:t>Tem phiếu</a:t>
              </a:r>
            </a:p>
          </p:txBody>
        </p:sp>
      </p:grpSp>
      <p:sp>
        <p:nvSpPr>
          <p:cNvPr id="43017" name="AutoShape 32"/>
          <p:cNvSpPr>
            <a:spLocks noChangeArrowheads="1"/>
          </p:cNvSpPr>
          <p:nvPr/>
        </p:nvSpPr>
        <p:spPr bwMode="auto">
          <a:xfrm>
            <a:off x="2006600" y="6292850"/>
            <a:ext cx="4800600" cy="184150"/>
          </a:xfrm>
          <a:prstGeom prst="curvedUpArrow">
            <a:avLst>
              <a:gd name="adj1" fmla="val 391034"/>
              <a:gd name="adj2" fmla="val 782069"/>
              <a:gd name="adj3" fmla="val 33333"/>
            </a:avLst>
          </a:prstGeom>
          <a:solidFill>
            <a:schemeClr val="accent1"/>
          </a:solidFill>
          <a:ln w="9525">
            <a:solidFill>
              <a:schemeClr val="tx1"/>
            </a:solidFill>
            <a:miter lim="800000"/>
            <a:headEnd/>
            <a:tailEnd/>
          </a:ln>
        </p:spPr>
        <p:txBody>
          <a:bodyPr wrap="none" anchor="ctr"/>
          <a:lstStyle/>
          <a:p>
            <a:endParaRPr lang="en-US">
              <a:cs typeface="Arial" charset="0"/>
            </a:endParaRPr>
          </a:p>
        </p:txBody>
      </p:sp>
      <p:sp>
        <p:nvSpPr>
          <p:cNvPr id="43018" name="AutoShape 33"/>
          <p:cNvSpPr>
            <a:spLocks noChangeArrowheads="1"/>
          </p:cNvSpPr>
          <p:nvPr/>
        </p:nvSpPr>
        <p:spPr bwMode="auto">
          <a:xfrm>
            <a:off x="1727201" y="3048000"/>
            <a:ext cx="5185833" cy="387350"/>
          </a:xfrm>
          <a:prstGeom prst="curvedDownArrow">
            <a:avLst>
              <a:gd name="adj1" fmla="val 200820"/>
              <a:gd name="adj2" fmla="val 401639"/>
              <a:gd name="adj3" fmla="val 33333"/>
            </a:avLst>
          </a:prstGeom>
          <a:solidFill>
            <a:schemeClr val="accent1"/>
          </a:solidFill>
          <a:ln w="9525">
            <a:solidFill>
              <a:schemeClr val="tx1"/>
            </a:solidFill>
            <a:miter lim="800000"/>
            <a:headEnd/>
            <a:tailEnd/>
          </a:ln>
        </p:spPr>
        <p:txBody>
          <a:bodyPr wrap="none" anchor="ctr"/>
          <a:lstStyle/>
          <a:p>
            <a:endParaRPr lang="en-US">
              <a:cs typeface="Arial" charset="0"/>
            </a:endParaRPr>
          </a:p>
        </p:txBody>
      </p:sp>
      <p:sp>
        <p:nvSpPr>
          <p:cNvPr id="20" name="Rectangle 6"/>
          <p:cNvSpPr>
            <a:spLocks noChangeArrowheads="1"/>
          </p:cNvSpPr>
          <p:nvPr/>
        </p:nvSpPr>
        <p:spPr bwMode="auto">
          <a:xfrm>
            <a:off x="4978400" y="3549650"/>
            <a:ext cx="1422400" cy="2438400"/>
          </a:xfrm>
          <a:prstGeom prst="rect">
            <a:avLst/>
          </a:prstGeom>
          <a:noFill/>
          <a:ln w="9525">
            <a:noFill/>
            <a:miter lim="800000"/>
            <a:headEnd/>
            <a:tailEnd/>
          </a:ln>
        </p:spPr>
        <p:txBody>
          <a:bodyPr/>
          <a:lstStyle/>
          <a:p>
            <a:pPr marL="342900" indent="-342900" algn="ctr">
              <a:lnSpc>
                <a:spcPct val="80000"/>
              </a:lnSpc>
              <a:spcBef>
                <a:spcPct val="20000"/>
              </a:spcBef>
              <a:defRPr/>
            </a:pPr>
            <a:endParaRPr lang="en-US" b="1">
              <a:solidFill>
                <a:srgbClr val="CC0000"/>
              </a:solidFill>
              <a:effectLst>
                <a:outerShdw blurRad="38100" dist="38100" dir="2700000" algn="tl">
                  <a:srgbClr val="000000">
                    <a:alpha val="43137"/>
                  </a:srgbClr>
                </a:outerShdw>
              </a:effectLst>
              <a:cs typeface="Arial" charset="0"/>
            </a:endParaRP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THỰC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HIỆN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CHẾ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ĐỘ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BAO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CẤP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TRÀN </a:t>
            </a:r>
          </a:p>
          <a:p>
            <a:pPr marL="342900" indent="-342900" algn="ctr">
              <a:lnSpc>
                <a:spcPct val="80000"/>
              </a:lnSpc>
              <a:spcBef>
                <a:spcPct val="20000"/>
              </a:spcBef>
              <a:defRPr/>
            </a:pPr>
            <a:r>
              <a:rPr lang="en-US" b="1">
                <a:solidFill>
                  <a:srgbClr val="CC0000"/>
                </a:solidFill>
                <a:effectLst>
                  <a:outerShdw blurRad="38100" dist="38100" dir="2700000" algn="tl">
                    <a:srgbClr val="000000">
                      <a:alpha val="43137"/>
                    </a:srgbClr>
                  </a:outerShdw>
                </a:effectLst>
                <a:cs typeface="Arial" charset="0"/>
              </a:rPr>
              <a:t>LAN</a:t>
            </a:r>
          </a:p>
        </p:txBody>
      </p:sp>
      <p:sp>
        <p:nvSpPr>
          <p:cNvPr id="5130" name="Rectangle 14"/>
          <p:cNvSpPr>
            <a:spLocks noChangeArrowheads="1"/>
          </p:cNvSpPr>
          <p:nvPr/>
        </p:nvSpPr>
        <p:spPr bwMode="auto">
          <a:xfrm>
            <a:off x="2032000" y="762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sz="2200" b="1"/>
              <a:t>I. QUÁ TRÌNH ĐỔI MỚI NHẬN THỨC VỀ KINH TẾ THỊ TRƯỜNG</a:t>
            </a:r>
            <a:r>
              <a:rPr lang="fr-FR" sz="2400" b="1"/>
              <a:t> </a:t>
            </a:r>
            <a:endParaRPr lang="en-US" sz="2400"/>
          </a:p>
        </p:txBody>
      </p:sp>
      <p:sp>
        <p:nvSpPr>
          <p:cNvPr id="5131" name="Rectangle 15"/>
          <p:cNvSpPr>
            <a:spLocks noChangeArrowheads="1"/>
          </p:cNvSpPr>
          <p:nvPr/>
        </p:nvSpPr>
        <p:spPr bwMode="ltGray">
          <a:xfrm>
            <a:off x="406400" y="1219201"/>
            <a:ext cx="9753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fr-FR" sz="2000" b="1" i="1"/>
              <a:t>a.  Cơ chế kế hoạch hoá tập trung quan liêu, bao cấp.</a:t>
            </a:r>
            <a:r>
              <a:rPr lang="fr-FR" sz="2000" i="1"/>
              <a:t> </a:t>
            </a:r>
            <a:endParaRPr lang="en-US" sz="2000"/>
          </a:p>
          <a:p>
            <a:pPr algn="just"/>
            <a:r>
              <a:rPr lang="fr-FR" sz="2000">
                <a:solidFill>
                  <a:srgbClr val="080808"/>
                </a:solidFill>
              </a:rPr>
              <a:t>+ Nhà nước quản lý kinh tế chủ yếu bằng mệnh lệnh hành chính dựa trên hệ thống chỉ tiêu pháp lệnh chi tiết từ trên xuống dưới.</a:t>
            </a:r>
            <a:endParaRPr lang="en-US" sz="2000">
              <a:solidFill>
                <a:srgbClr val="080808"/>
              </a:solidFill>
            </a:endParaRPr>
          </a:p>
        </p:txBody>
      </p:sp>
      <p:sp>
        <p:nvSpPr>
          <p:cNvPr id="5132" name="Text Box 16"/>
          <p:cNvSpPr txBox="1">
            <a:spLocks noChangeArrowheads="1"/>
          </p:cNvSpPr>
          <p:nvPr/>
        </p:nvSpPr>
        <p:spPr bwMode="ltGray">
          <a:xfrm>
            <a:off x="2032000" y="533401"/>
            <a:ext cx="9550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FR" sz="2000" b="1"/>
              <a:t>1. Cơ chế quản lý kinh tế Việt Nam thời kỳ trước đổi mới</a:t>
            </a:r>
            <a:endParaRPr lang="en-US" sz="2000"/>
          </a:p>
        </p:txBody>
      </p:sp>
    </p:spTree>
    <p:extLst>
      <p:ext uri="{BB962C8B-B14F-4D97-AF65-F5344CB8AC3E}">
        <p14:creationId xmlns:p14="http://schemas.microsoft.com/office/powerpoint/2010/main" val="381781957"/>
      </p:ext>
    </p:extLst>
  </p:cSld>
  <p:clrMapOvr>
    <a:masterClrMapping/>
  </p:clrMapOvr>
  <p:transition>
    <p:spli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3017"/>
                                        </p:tgtEl>
                                        <p:attrNameLst>
                                          <p:attrName>style.visibility</p:attrName>
                                        </p:attrNameLst>
                                      </p:cBhvr>
                                      <p:to>
                                        <p:strVal val="visible"/>
                                      </p:to>
                                    </p:set>
                                    <p:animEffect transition="in" filter="wipe(left)">
                                      <p:cBhvr>
                                        <p:cTn id="19" dur="500"/>
                                        <p:tgtEl>
                                          <p:spTgt spid="430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3018"/>
                                        </p:tgtEl>
                                        <p:attrNameLst>
                                          <p:attrName>style.visibility</p:attrName>
                                        </p:attrNameLst>
                                      </p:cBhvr>
                                      <p:to>
                                        <p:strVal val="visible"/>
                                      </p:to>
                                    </p:set>
                                    <p:animEffect transition="in" filter="wipe(left)">
                                      <p:cBhvr>
                                        <p:cTn id="22" dur="500"/>
                                        <p:tgtEl>
                                          <p:spTgt spid="4301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43017" grpId="0" animBg="1"/>
      <p:bldP spid="43018"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2" descr="IMG_07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768" y="762000"/>
            <a:ext cx="4703233" cy="2249488"/>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14" descr="IMG_07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2400" y="3581401"/>
            <a:ext cx="3149600" cy="2435225"/>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18" descr="IMG_06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4800" y="3505200"/>
            <a:ext cx="3132667" cy="2427288"/>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19"/>
          <p:cNvSpPr>
            <a:spLocks noChangeArrowheads="1"/>
          </p:cNvSpPr>
          <p:nvPr/>
        </p:nvSpPr>
        <p:spPr bwMode="auto">
          <a:xfrm>
            <a:off x="9347200" y="6172200"/>
            <a:ext cx="230293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sz="1400" b="1" i="1">
                <a:cs typeface="Arial" charset="0"/>
              </a:rPr>
              <a:t>Cửa hàng Tết</a:t>
            </a:r>
          </a:p>
        </p:txBody>
      </p:sp>
      <p:sp>
        <p:nvSpPr>
          <p:cNvPr id="21" name="Rectangle 22"/>
          <p:cNvSpPr>
            <a:spLocks noChangeArrowheads="1"/>
          </p:cNvSpPr>
          <p:nvPr/>
        </p:nvSpPr>
        <p:spPr bwMode="auto">
          <a:xfrm>
            <a:off x="9042401" y="3200400"/>
            <a:ext cx="255481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sz="1400" b="1" i="1">
                <a:cs typeface="Arial" charset="0"/>
              </a:rPr>
              <a:t>Cửa hàng bách hoá</a:t>
            </a:r>
          </a:p>
        </p:txBody>
      </p:sp>
      <p:sp>
        <p:nvSpPr>
          <p:cNvPr id="22" name="Rectangle 23"/>
          <p:cNvSpPr>
            <a:spLocks noChangeArrowheads="1"/>
          </p:cNvSpPr>
          <p:nvPr/>
        </p:nvSpPr>
        <p:spPr bwMode="auto">
          <a:xfrm>
            <a:off x="5892801" y="6096000"/>
            <a:ext cx="255481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5000"/>
              </a:lnSpc>
            </a:pPr>
            <a:r>
              <a:rPr lang="en-US" sz="1400" b="1" i="1">
                <a:cs typeface="Arial" charset="0"/>
              </a:rPr>
              <a:t>Cửa hàng vải</a:t>
            </a:r>
          </a:p>
        </p:txBody>
      </p:sp>
      <p:grpSp>
        <p:nvGrpSpPr>
          <p:cNvPr id="6152" name="Group 25"/>
          <p:cNvGrpSpPr>
            <a:grpSpLocks/>
          </p:cNvGrpSpPr>
          <p:nvPr/>
        </p:nvGrpSpPr>
        <p:grpSpPr bwMode="auto">
          <a:xfrm>
            <a:off x="4267200" y="1524000"/>
            <a:ext cx="3092451" cy="2057400"/>
            <a:chOff x="1791" y="1525"/>
            <a:chExt cx="1951" cy="1497"/>
          </a:xfrm>
        </p:grpSpPr>
        <p:pic>
          <p:nvPicPr>
            <p:cNvPr id="6154" name="Picture 26" descr="IMG_07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 y="1751"/>
              <a:ext cx="1315"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Oval 27"/>
            <p:cNvSpPr>
              <a:spLocks noChangeArrowheads="1"/>
            </p:cNvSpPr>
            <p:nvPr/>
          </p:nvSpPr>
          <p:spPr bwMode="auto">
            <a:xfrm>
              <a:off x="1791" y="1525"/>
              <a:ext cx="1951" cy="1497"/>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400" b="1">
                <a:cs typeface="Arial" charset="0"/>
              </a:endParaRPr>
            </a:p>
            <a:p>
              <a:pPr algn="ctr"/>
              <a:endParaRPr lang="en-US" sz="1400" b="1">
                <a:cs typeface="Arial" charset="0"/>
              </a:endParaRPr>
            </a:p>
            <a:p>
              <a:pPr algn="ctr"/>
              <a:endParaRPr lang="en-US" sz="1400" b="1">
                <a:cs typeface="Arial" charset="0"/>
              </a:endParaRPr>
            </a:p>
            <a:p>
              <a:pPr algn="ctr"/>
              <a:endParaRPr lang="en-US" sz="1400" b="1">
                <a:cs typeface="Arial" charset="0"/>
              </a:endParaRPr>
            </a:p>
            <a:p>
              <a:pPr algn="ctr"/>
              <a:endParaRPr lang="en-US" sz="1400" b="1">
                <a:cs typeface="Arial" charset="0"/>
              </a:endParaRPr>
            </a:p>
            <a:p>
              <a:pPr algn="ctr"/>
              <a:endParaRPr lang="en-US" sz="1400" b="1">
                <a:cs typeface="Arial" charset="0"/>
              </a:endParaRPr>
            </a:p>
            <a:p>
              <a:pPr algn="ctr"/>
              <a:endParaRPr lang="en-US" sz="1400" b="1">
                <a:cs typeface="Arial" charset="0"/>
              </a:endParaRPr>
            </a:p>
            <a:p>
              <a:pPr algn="ctr"/>
              <a:r>
                <a:rPr lang="en-US" sz="1400" b="1" i="1">
                  <a:cs typeface="Arial" charset="0"/>
                </a:rPr>
                <a:t>Tem phiếu</a:t>
              </a:r>
            </a:p>
          </p:txBody>
        </p:sp>
      </p:grpSp>
      <p:sp>
        <p:nvSpPr>
          <p:cNvPr id="6153" name="Rectangle 16"/>
          <p:cNvSpPr>
            <a:spLocks noChangeArrowheads="1"/>
          </p:cNvSpPr>
          <p:nvPr/>
        </p:nvSpPr>
        <p:spPr bwMode="auto">
          <a:xfrm>
            <a:off x="304800" y="1028036"/>
            <a:ext cx="3759200" cy="483209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457200" algn="just"/>
            <a:r>
              <a:rPr lang="fr-FR" sz="2200">
                <a:solidFill>
                  <a:srgbClr val="080808"/>
                </a:solidFill>
                <a:latin typeface="Times New Roman" pitchFamily="18" charset="0"/>
              </a:rPr>
              <a:t>+ Các cơ quan hành chính can thiệp quá sâu vào hoạt động sản xuất kinh doanh của các doanh nghiệp nhưng lại không chịu trách nhiệm gì về vật chất đối với các quyết định của mình.</a:t>
            </a:r>
            <a:endParaRPr lang="en-US" sz="2200">
              <a:solidFill>
                <a:srgbClr val="080808"/>
              </a:solidFill>
              <a:latin typeface="Times New Roman" pitchFamily="18" charset="0"/>
            </a:endParaRPr>
          </a:p>
          <a:p>
            <a:pPr indent="457200" algn="just"/>
            <a:r>
              <a:rPr lang="fr-FR" sz="2200">
                <a:solidFill>
                  <a:srgbClr val="080808"/>
                </a:solidFill>
                <a:latin typeface="Times New Roman" pitchFamily="18" charset="0"/>
              </a:rPr>
              <a:t>+ Quan hệ hàng hóa - tiền tệ bị coi nhẹ quan hệ hiện vật là chủ yếu, nhà nước quản lý kinh tế thông qua chế độ “cấp phát – giao nộp”.</a:t>
            </a:r>
            <a:endParaRPr lang="en-US" sz="2200">
              <a:solidFill>
                <a:srgbClr val="080808"/>
              </a:solidFill>
              <a:latin typeface="Times New Roman" pitchFamily="18" charset="0"/>
            </a:endParaRPr>
          </a:p>
          <a:p>
            <a:pPr indent="457200" algn="just"/>
            <a:r>
              <a:rPr lang="fr-FR" sz="2200">
                <a:solidFill>
                  <a:srgbClr val="080808"/>
                </a:solidFill>
                <a:latin typeface="Times New Roman" pitchFamily="18" charset="0"/>
              </a:rPr>
              <a:t>+ Bộ máy quản lý cồng kềnh, nhiều cấp trung gian.</a:t>
            </a:r>
          </a:p>
        </p:txBody>
      </p:sp>
    </p:spTree>
    <p:extLst>
      <p:ext uri="{BB962C8B-B14F-4D97-AF65-F5344CB8AC3E}">
        <p14:creationId xmlns:p14="http://schemas.microsoft.com/office/powerpoint/2010/main" val="2064656907"/>
      </p:ext>
    </p:extLst>
  </p:cSld>
  <p:clrMapOvr>
    <a:masterClrMapping/>
  </p:clrMapOvr>
  <p:transition>
    <p:spli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1" fill="hold"/>
                                        <p:tgtEl>
                                          <p:spTgt spid="16"/>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to="" calcmode="lin" valueType="num">
                                      <p:cBhvr>
                                        <p:cTn id="10" dur="1" fill="hold"/>
                                        <p:tgtEl>
                                          <p:spTgt spid="21"/>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 to="" calcmode="lin" valueType="num">
                                      <p:cBhvr>
                                        <p:cTn id="13" dur="1" fill="hold"/>
                                        <p:tgtEl>
                                          <p:spTgt spid="18"/>
                                        </p:tgtEl>
                                        <p:attrNameLst>
                                          <p:attrName/>
                                        </p:attrNameLst>
                                      </p:cBhvr>
                                    </p:anim>
                                  </p:childTnLst>
                                </p:cTn>
                              </p:par>
                              <p:par>
                                <p:cTn id="14" presetID="24"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to="" calcmode="lin" valueType="num">
                                      <p:cBhvr>
                                        <p:cTn id="16" dur="1" fill="hold"/>
                                        <p:tgtEl>
                                          <p:spTgt spid="22"/>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to="" calcmode="lin" valueType="num">
                                      <p:cBhvr>
                                        <p:cTn id="19" dur="1" fill="hold"/>
                                        <p:tgtEl>
                                          <p:spTgt spid="17"/>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to="" calcmode="lin" valueType="num">
                                      <p:cBhvr>
                                        <p:cTn id="22" dur="1" fill="hold"/>
                                        <p:tgtEl>
                                          <p:spTgt spid="1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11200" y="1295400"/>
            <a:ext cx="10972800" cy="1066800"/>
          </a:xfrm>
        </p:spPr>
        <p:txBody>
          <a:bodyPr>
            <a:normAutofit fontScale="90000"/>
          </a:bodyPr>
          <a:lstStyle/>
          <a:p>
            <a:pPr eaLnBrk="1" hangingPunct="1"/>
            <a:r>
              <a:rPr lang="en-US" smtClean="0"/>
              <a:t>Chế độ kinh tế được thực hiện dưới các hình thức chủ yếu sau:</a:t>
            </a:r>
          </a:p>
        </p:txBody>
      </p:sp>
      <p:sp>
        <p:nvSpPr>
          <p:cNvPr id="7171" name="Rectangle 3"/>
          <p:cNvSpPr>
            <a:spLocks noGrp="1" noChangeArrowheads="1"/>
          </p:cNvSpPr>
          <p:nvPr>
            <p:ph type="body" idx="1"/>
          </p:nvPr>
        </p:nvSpPr>
        <p:spPr>
          <a:xfrm>
            <a:off x="914400" y="3200400"/>
            <a:ext cx="10972800" cy="1676400"/>
          </a:xfrm>
        </p:spPr>
        <p:txBody>
          <a:bodyPr/>
          <a:lstStyle/>
          <a:p>
            <a:pPr eaLnBrk="1" hangingPunct="1"/>
            <a:r>
              <a:rPr lang="en-US" smtClean="0">
                <a:solidFill>
                  <a:srgbClr val="080808"/>
                </a:solidFill>
                <a:latin typeface="Times New Roman" pitchFamily="18" charset="0"/>
              </a:rPr>
              <a:t> Bao cấp qua giá</a:t>
            </a:r>
          </a:p>
          <a:p>
            <a:pPr eaLnBrk="1" hangingPunct="1"/>
            <a:r>
              <a:rPr lang="en-US" smtClean="0">
                <a:solidFill>
                  <a:srgbClr val="080808"/>
                </a:solidFill>
                <a:latin typeface="Times New Roman" pitchFamily="18" charset="0"/>
              </a:rPr>
              <a:t> Bao cấp qua chế độ tem phiếu</a:t>
            </a:r>
          </a:p>
          <a:p>
            <a:pPr eaLnBrk="1" hangingPunct="1"/>
            <a:r>
              <a:rPr lang="en-US" smtClean="0">
                <a:solidFill>
                  <a:srgbClr val="080808"/>
                </a:solidFill>
                <a:latin typeface="Times New Roman" pitchFamily="18" charset="0"/>
              </a:rPr>
              <a:t> Bao cấp theo chế độ cấp phát vốn</a:t>
            </a:r>
          </a:p>
        </p:txBody>
      </p:sp>
    </p:spTree>
    <p:extLst>
      <p:ext uri="{BB962C8B-B14F-4D97-AF65-F5344CB8AC3E}">
        <p14:creationId xmlns:p14="http://schemas.microsoft.com/office/powerpoint/2010/main" val="1068299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711200" y="1703389"/>
            <a:ext cx="11480800" cy="60483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20000"/>
              </a:lnSpc>
            </a:pPr>
            <a:r>
              <a:rPr lang="fr-FR" sz="2800" b="1">
                <a:solidFill>
                  <a:srgbClr val="080808"/>
                </a:solidFill>
                <a:latin typeface="Times New Roman" pitchFamily="18" charset="0"/>
              </a:rPr>
              <a:t>+ Kết quả:</a:t>
            </a:r>
            <a:r>
              <a:rPr lang="fr-FR" sz="2800">
                <a:solidFill>
                  <a:srgbClr val="080808"/>
                </a:solidFill>
                <a:latin typeface="Times New Roman" pitchFamily="18" charset="0"/>
              </a:rPr>
              <a:t> Kinh tế nước ta rơi vào trì trệ, khủng hoảng.</a:t>
            </a:r>
            <a:endParaRPr lang="en-US" sz="2800">
              <a:solidFill>
                <a:srgbClr val="080808"/>
              </a:solidFill>
              <a:latin typeface="Times New Roman" pitchFamily="18" charset="0"/>
            </a:endParaRPr>
          </a:p>
        </p:txBody>
      </p:sp>
      <p:sp>
        <p:nvSpPr>
          <p:cNvPr id="155653" name="Rectangle 5"/>
          <p:cNvSpPr>
            <a:spLocks noChangeArrowheads="1"/>
          </p:cNvSpPr>
          <p:nvPr/>
        </p:nvSpPr>
        <p:spPr bwMode="auto">
          <a:xfrm>
            <a:off x="609600" y="2996175"/>
            <a:ext cx="11074400" cy="1643527"/>
          </a:xfrm>
          <a:prstGeom prst="rect">
            <a:avLst/>
          </a:prstGeom>
          <a:noFill/>
          <a:ln>
            <a:noFill/>
          </a:ln>
          <a:effectLst/>
          <a:extLst>
            <a:ext uri="{909E8E84-426E-40DD-AFC4-6F175D3DCCD1}">
              <a14:hiddenFill xmlns:a14="http://schemas.microsoft.com/office/drawing/2010/main">
                <a:solidFill>
                  <a:srgbClr val="E9DA4F"/>
                </a:solidFill>
              </a14:hiddenFill>
            </a:ext>
            <a:ext uri="{91240B29-F687-4F45-9708-019B960494DF}">
              <a14:hiddenLine xmlns:a14="http://schemas.microsoft.com/office/drawing/2010/main" w="9525">
                <a:solidFill>
                  <a:srgbClr val="72B88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20000"/>
              </a:lnSpc>
            </a:pPr>
            <a:r>
              <a:rPr lang="fr-FR" sz="2800" b="1">
                <a:solidFill>
                  <a:srgbClr val="080808"/>
                </a:solidFill>
                <a:latin typeface="Times New Roman" pitchFamily="18" charset="0"/>
              </a:rPr>
              <a:t>+ Ý nghĩa:</a:t>
            </a:r>
            <a:r>
              <a:rPr lang="fr-FR" sz="2800">
                <a:solidFill>
                  <a:srgbClr val="080808"/>
                </a:solidFill>
                <a:latin typeface="Times New Roman" pitchFamily="18" charset="0"/>
              </a:rPr>
              <a:t> Cơ chế này cho phép tập trung tối đa các nguồn lực kinh tế vào các mục tiêu chủ yếu trong từng giai, đoạn đặc biệt trong quá trình tiến hành công nghiệp hóa theo hướng ưu tiên phát triển công nghiệp nặng.</a:t>
            </a:r>
            <a:endParaRPr lang="en-US" sz="2800">
              <a:solidFill>
                <a:srgbClr val="080808"/>
              </a:solidFill>
              <a:latin typeface="Times New Roman" pitchFamily="18" charset="0"/>
            </a:endParaRPr>
          </a:p>
        </p:txBody>
      </p:sp>
    </p:spTree>
    <p:extLst>
      <p:ext uri="{BB962C8B-B14F-4D97-AF65-F5344CB8AC3E}">
        <p14:creationId xmlns:p14="http://schemas.microsoft.com/office/powerpoint/2010/main" val="1333782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5653"/>
                                        </p:tgtEl>
                                        <p:attrNameLst>
                                          <p:attrName>style.visibility</p:attrName>
                                        </p:attrNameLst>
                                      </p:cBhvr>
                                      <p:to>
                                        <p:strVal val="visible"/>
                                      </p:to>
                                    </p:set>
                                    <p:animEffect transition="in" filter="checkerboard(across)">
                                      <p:cBhvr>
                                        <p:cTn id="7" dur="500"/>
                                        <p:tgtEl>
                                          <p:spTgt spid="155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508000" y="1295401"/>
            <a:ext cx="11277600" cy="142192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72B88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fr-FR" sz="2400" b="1">
                <a:solidFill>
                  <a:srgbClr val="080808"/>
                </a:solidFill>
                <a:latin typeface="Times New Roman" pitchFamily="18" charset="0"/>
              </a:rPr>
              <a:t>+ Hạn chế :</a:t>
            </a:r>
            <a:r>
              <a:rPr lang="fr-FR" sz="2400">
                <a:solidFill>
                  <a:srgbClr val="080808"/>
                </a:solidFill>
                <a:latin typeface="Times New Roman" pitchFamily="18" charset="0"/>
              </a:rPr>
              <a:t> Thủ tiêu cạnh tranh, kìm hãm tiến bộ khoa học công nghệ, triệt tiêu động lực kinh tế đối với người lao động, không kích thích tính năng động sáng tạo của các đơn vị sản xuất kinh doanh.</a:t>
            </a:r>
            <a:endParaRPr lang="en-US" sz="2400">
              <a:solidFill>
                <a:srgbClr val="080808"/>
              </a:solidFill>
              <a:latin typeface="Times New Roman" pitchFamily="18" charset="0"/>
            </a:endParaRPr>
          </a:p>
        </p:txBody>
      </p:sp>
      <p:sp>
        <p:nvSpPr>
          <p:cNvPr id="184325" name="Rectangle 5"/>
          <p:cNvSpPr>
            <a:spLocks noChangeArrowheads="1"/>
          </p:cNvSpPr>
          <p:nvPr/>
        </p:nvSpPr>
        <p:spPr bwMode="auto">
          <a:xfrm>
            <a:off x="508000" y="3200401"/>
            <a:ext cx="11277600" cy="186512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72B88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fr-FR" sz="2400" b="1">
                <a:solidFill>
                  <a:srgbClr val="080808"/>
                </a:solidFill>
                <a:latin typeface="Times New Roman" pitchFamily="18" charset="0"/>
              </a:rPr>
              <a:t>+ Nguyên nhân:</a:t>
            </a:r>
            <a:r>
              <a:rPr lang="fr-FR" sz="2400">
                <a:solidFill>
                  <a:srgbClr val="080808"/>
                </a:solidFill>
                <a:latin typeface="Times New Roman" pitchFamily="18" charset="0"/>
              </a:rPr>
              <a:t> Sai lầm trong nhận thức không thừa nhận sản xuất hàng hóa và cơ chế thị trường, không thừa nhận trên thực tế sự tồn tại của nhiều thành phần kinh tế trong thời kỳ quá độ, muốn nhanh chóng xóa sở hữu tư nhân và kinh tế cá thể, xây dựng nền kinh tế khép kín.</a:t>
            </a:r>
          </a:p>
        </p:txBody>
      </p:sp>
    </p:spTree>
    <p:extLst>
      <p:ext uri="{BB962C8B-B14F-4D97-AF65-F5344CB8AC3E}">
        <p14:creationId xmlns:p14="http://schemas.microsoft.com/office/powerpoint/2010/main" val="1705808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checkerboard(across)">
                                      <p:cBhvr>
                                        <p:cTn id="7" dur="500"/>
                                        <p:tgtEl>
                                          <p:spTgt spid="184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609600" y="2681850"/>
            <a:ext cx="11176000"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40000"/>
              </a:lnSpc>
            </a:pPr>
            <a:r>
              <a:rPr lang="fr-FR" sz="2400">
                <a:solidFill>
                  <a:srgbClr val="080808"/>
                </a:solidFill>
              </a:rPr>
              <a:t>- Nhu cầu thoát khỏi khủng hoảng kinh tế - xã hội</a:t>
            </a:r>
          </a:p>
          <a:p>
            <a:pPr algn="just">
              <a:lnSpc>
                <a:spcPct val="140000"/>
              </a:lnSpc>
            </a:pPr>
            <a:r>
              <a:rPr lang="fr-FR" sz="2400">
                <a:solidFill>
                  <a:srgbClr val="080808"/>
                </a:solidFill>
              </a:rPr>
              <a:t>- Các chủ trương, chính sách đổi mới từng phần từ năm 1979 đến năm 1985 và nhu cầu phải đổi mới triệt để cơ chế kế hoạch tập trung quan liêu, bao cấp. </a:t>
            </a:r>
            <a:endParaRPr lang="fr-FR" sz="2000" b="1" i="1">
              <a:solidFill>
                <a:srgbClr val="080808"/>
              </a:solidFill>
            </a:endParaRPr>
          </a:p>
        </p:txBody>
      </p:sp>
      <p:sp>
        <p:nvSpPr>
          <p:cNvPr id="10243" name="Rectangle 4"/>
          <p:cNvSpPr>
            <a:spLocks noChangeArrowheads="1"/>
          </p:cNvSpPr>
          <p:nvPr/>
        </p:nvSpPr>
        <p:spPr bwMode="ltGray">
          <a:xfrm>
            <a:off x="711201" y="1219200"/>
            <a:ext cx="55114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2400" b="1" i="1"/>
              <a:t>b.  Nhu cầu đổi mới cơ chế quản lý kinh tế</a:t>
            </a:r>
          </a:p>
        </p:txBody>
      </p:sp>
    </p:spTree>
    <p:extLst>
      <p:ext uri="{BB962C8B-B14F-4D97-AF65-F5344CB8AC3E}">
        <p14:creationId xmlns:p14="http://schemas.microsoft.com/office/powerpoint/2010/main" val="1469327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7698">
                                            <p:txEl>
                                              <p:pRg st="0" end="0"/>
                                            </p:txEl>
                                          </p:spTgt>
                                        </p:tgtEl>
                                        <p:attrNameLst>
                                          <p:attrName>style.visibility</p:attrName>
                                        </p:attrNameLst>
                                      </p:cBhvr>
                                      <p:to>
                                        <p:strVal val="visible"/>
                                      </p:to>
                                    </p:set>
                                    <p:animEffect transition="in" filter="box(in)">
                                      <p:cBhvr>
                                        <p:cTn id="7" dur="500"/>
                                        <p:tgtEl>
                                          <p:spTgt spid="1576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7698">
                                            <p:txEl>
                                              <p:pRg st="1" end="1"/>
                                            </p:txEl>
                                          </p:spTgt>
                                        </p:tgtEl>
                                        <p:attrNameLst>
                                          <p:attrName>style.visibility</p:attrName>
                                        </p:attrNameLst>
                                      </p:cBhvr>
                                      <p:to>
                                        <p:strVal val="visible"/>
                                      </p:to>
                                    </p:set>
                                    <p:animEffect transition="in" filter="box(in)">
                                      <p:cBhvr>
                                        <p:cTn id="12" dur="500"/>
                                        <p:tgtEl>
                                          <p:spTgt spid="1576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56B94A1-0B90-41E0-B322-962C7C0E8711}"/>
              </a:ext>
            </a:extLst>
          </p:cNvPr>
          <p:cNvSpPr txBox="1"/>
          <p:nvPr/>
        </p:nvSpPr>
        <p:spPr>
          <a:xfrm>
            <a:off x="5947572" y="1607273"/>
            <a:ext cx="5923719" cy="5033879"/>
          </a:xfrm>
          <a:prstGeom prst="rect">
            <a:avLst/>
          </a:prstGeom>
          <a:noFill/>
        </p:spPr>
        <p:txBody>
          <a:bodyPr wrap="square">
            <a:spAutoFit/>
          </a:bodyPr>
          <a:lstStyle/>
          <a:p>
            <a:pPr marL="0" marR="0" indent="457200" algn="just">
              <a:lnSpc>
                <a:spcPct val="150000"/>
              </a:lnSpc>
              <a:spcBef>
                <a:spcPts val="0"/>
              </a:spcBef>
              <a:spcAft>
                <a:spcPts val="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15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21/11/1975,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nghị</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hiệp</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thương</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đoàn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Bắc</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Nam (</a:t>
            </a:r>
            <a:r>
              <a:rPr lang="fr-FR" sz="1800" i="1"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fr-FR" sz="1800" i="1" dirty="0">
                <a:effectLst/>
                <a:latin typeface="Times New Roman" panose="02020603050405020304" pitchFamily="18" charset="0"/>
                <a:ea typeface="Calibri" panose="020F0502020204030204" pitchFamily="34" charset="0"/>
                <a:cs typeface="Times New Roman" panose="02020603050405020304" pitchFamily="18" charset="0"/>
              </a:rPr>
              <a:t> Nam </a:t>
            </a:r>
            <a:r>
              <a:rPr lang="fr-FR" sz="1800" i="1"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fr-FR"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i="1"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fr-FR"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i="1"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fr-FR"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i="1" dirty="0" err="1">
                <a:effectLst/>
                <a:latin typeface="Times New Roman" panose="02020603050405020304" pitchFamily="18" charset="0"/>
                <a:ea typeface="Calibri" panose="020F0502020204030204" pitchFamily="34" charset="0"/>
                <a:cs typeface="Times New Roman" panose="02020603050405020304" pitchFamily="18" charset="0"/>
              </a:rPr>
              <a:t>hòa</a:t>
            </a:r>
            <a:r>
              <a:rPr lang="fr-FR"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i="1"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fr-FR"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i="1" dirty="0" err="1">
                <a:effectLst/>
                <a:latin typeface="Times New Roman" panose="02020603050405020304" pitchFamily="18" charset="0"/>
                <a:ea typeface="Calibri" panose="020F0502020204030204" pitchFamily="34" charset="0"/>
                <a:cs typeface="Times New Roman" panose="02020603050405020304" pitchFamily="18" charset="0"/>
              </a:rPr>
              <a:t>hòa</a:t>
            </a:r>
            <a:r>
              <a:rPr lang="fr-FR"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i="1" dirty="0" err="1">
                <a:effectLst/>
                <a:latin typeface="Times New Roman" panose="02020603050405020304" pitchFamily="18" charset="0"/>
                <a:ea typeface="Calibri" panose="020F0502020204030204" pitchFamily="34" charset="0"/>
                <a:cs typeface="Times New Roman" panose="02020603050405020304" pitchFamily="18" charset="0"/>
              </a:rPr>
              <a:t>miền</a:t>
            </a:r>
            <a:r>
              <a:rPr lang="fr-FR" sz="1800" i="1" dirty="0">
                <a:effectLst/>
                <a:latin typeface="Times New Roman" panose="02020603050405020304" pitchFamily="18" charset="0"/>
                <a:ea typeface="Calibri" panose="020F0502020204030204" pitchFamily="34" charset="0"/>
                <a:cs typeface="Times New Roman" panose="02020603050405020304" pitchFamily="18" charset="0"/>
              </a:rPr>
              <a:t> Nam </a:t>
            </a:r>
            <a:r>
              <a:rPr lang="fr-FR" sz="1800" i="1"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fr-FR" sz="1800" i="1" dirty="0">
                <a:effectLst/>
                <a:latin typeface="Times New Roman" panose="02020603050405020304" pitchFamily="18" charset="0"/>
                <a:ea typeface="Calibri" panose="020F0502020204030204" pitchFamily="34" charset="0"/>
                <a:cs typeface="Times New Roman" panose="02020603050405020304" pitchFamily="18" charset="0"/>
              </a:rPr>
              <a:t> Nam)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họp</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Sài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Gòn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indent="-285750" algn="just">
              <a:lnSpc>
                <a:spcPct val="150000"/>
              </a:lnSpc>
              <a:spcBef>
                <a:spcPts val="0"/>
              </a:spcBef>
              <a:spcAft>
                <a:spcPts val="0"/>
              </a:spcAft>
              <a:buFontTx/>
              <a:buChar char="-"/>
            </a:pP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25/4/1976,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cuộc</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tuyển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cử</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bầu</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Quốc</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chung</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Nam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indent="-285750" algn="just">
              <a:lnSpc>
                <a:spcPct val="150000"/>
              </a:lnSpc>
              <a:spcBef>
                <a:spcPts val="0"/>
              </a:spcBef>
              <a:spcAft>
                <a:spcPts val="0"/>
              </a:spcAft>
              <a:buFontTx/>
              <a:buChar char="-"/>
            </a:pP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Kỳ</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họp</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Quốc</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Nam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24/6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3/7/1976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hoà</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Nam,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Quốc</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kỳ</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nền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đỏ</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sao</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vàng</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5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cánh</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Quốc</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ca là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quân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ca,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Quốc</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huy</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mang</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chữ</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hoà</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Nam,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Thủ</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đô</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Hà</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phố</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Sài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Gòn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phố</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Chí</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Minh.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xmlns="" id="{C5DF812B-8D9C-4BE3-B7F9-B2ED6B890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051" y="1995778"/>
            <a:ext cx="2857500" cy="2266122"/>
          </a:xfrm>
          <a:prstGeom prst="rect">
            <a:avLst/>
          </a:prstGeom>
        </p:spPr>
      </p:pic>
      <p:pic>
        <p:nvPicPr>
          <p:cNvPr id="9" name="Picture 8">
            <a:extLst>
              <a:ext uri="{FF2B5EF4-FFF2-40B4-BE49-F238E27FC236}">
                <a16:creationId xmlns:a16="http://schemas.microsoft.com/office/drawing/2014/main" xmlns="" id="{02BF3900-D1CF-412E-92D7-B33A528CC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26" y="1498381"/>
            <a:ext cx="1762125" cy="1863655"/>
          </a:xfrm>
          <a:prstGeom prst="rect">
            <a:avLst/>
          </a:prstGeom>
        </p:spPr>
      </p:pic>
      <p:pic>
        <p:nvPicPr>
          <p:cNvPr id="11" name="Picture 10">
            <a:extLst>
              <a:ext uri="{FF2B5EF4-FFF2-40B4-BE49-F238E27FC236}">
                <a16:creationId xmlns:a16="http://schemas.microsoft.com/office/drawing/2014/main" xmlns="" id="{86ACD7F1-D5C7-48A9-88BF-E29D2F892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8161" y="4028951"/>
            <a:ext cx="2448339" cy="2829049"/>
          </a:xfrm>
          <a:prstGeom prst="rect">
            <a:avLst/>
          </a:prstGeom>
        </p:spPr>
      </p:pic>
      <p:pic>
        <p:nvPicPr>
          <p:cNvPr id="13" name="Picture 12">
            <a:extLst>
              <a:ext uri="{FF2B5EF4-FFF2-40B4-BE49-F238E27FC236}">
                <a16:creationId xmlns:a16="http://schemas.microsoft.com/office/drawing/2014/main" xmlns="" id="{FC187706-976F-4889-9CE9-B35FF880AA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45" y="5114925"/>
            <a:ext cx="2619375" cy="1743075"/>
          </a:xfrm>
          <a:prstGeom prst="rect">
            <a:avLst/>
          </a:prstGeom>
        </p:spPr>
      </p:pic>
      <p:sp>
        <p:nvSpPr>
          <p:cNvPr id="14" name="TextBox 13">
            <a:extLst>
              <a:ext uri="{FF2B5EF4-FFF2-40B4-BE49-F238E27FC236}">
                <a16:creationId xmlns:a16="http://schemas.microsoft.com/office/drawing/2014/main" xmlns="" id="{4D17D54A-9C99-4C9E-8467-358CFFE0D7C8}"/>
              </a:ext>
            </a:extLst>
          </p:cNvPr>
          <p:cNvSpPr txBox="1"/>
          <p:nvPr/>
        </p:nvSpPr>
        <p:spPr>
          <a:xfrm>
            <a:off x="1741336" y="312880"/>
            <a:ext cx="10193572" cy="1294393"/>
          </a:xfrm>
          <a:prstGeom prst="rect">
            <a:avLst/>
          </a:prstGeom>
          <a:noFill/>
        </p:spPr>
        <p:txBody>
          <a:bodyPr wrap="square">
            <a:spAutoFit/>
          </a:bodyPr>
          <a:lstStyle/>
          <a:p>
            <a:pPr marL="0" marR="0" indent="457200" algn="just">
              <a:lnSpc>
                <a:spcPct val="150000"/>
              </a:lnSpc>
              <a:spcBef>
                <a:spcPts val="0"/>
              </a:spcBef>
              <a:spcAft>
                <a:spcPts val="0"/>
              </a:spcAft>
            </a:pPr>
            <a:r>
              <a:rPr lang="pt-PT" b="1" dirty="0">
                <a:effectLst/>
                <a:latin typeface="Times New Roman" panose="02020603050405020304" pitchFamily="18" charset="0"/>
                <a:ea typeface="Calibri" panose="020F0502020204030204" pitchFamily="34" charset="0"/>
                <a:cs typeface="Times New Roman" panose="02020603050405020304" pitchFamily="18" charset="0"/>
              </a:rPr>
              <a:t>3.1. LÃNH ĐẠO XÂY DỰNG CHỦ NGHĨA XÃ HỘI VÀ BẢO VỆ TỔ QUỐC (1975-1986)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just">
              <a:lnSpc>
                <a:spcPct val="150000"/>
              </a:lnSpc>
              <a:spcBef>
                <a:spcPts val="0"/>
              </a:spcBef>
              <a:spcAft>
                <a:spcPts val="0"/>
              </a:spcAft>
            </a:pPr>
            <a:r>
              <a:rPr lang="it-IT" b="1" spc="-60" dirty="0">
                <a:effectLst/>
                <a:latin typeface="Times New Roman" panose="02020603050405020304" pitchFamily="18" charset="0"/>
                <a:ea typeface="Calibri" panose="020F0502020204030204" pitchFamily="34" charset="0"/>
                <a:cs typeface="Times New Roman" panose="02020603050405020304" pitchFamily="18" charset="0"/>
              </a:rPr>
              <a:t>3.1.1. Bước đầu xây dựng chủ nghĩa xã hội và bảo vệ Tổ quốc (1975-1981)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gn="just">
              <a:lnSpc>
                <a:spcPct val="150000"/>
              </a:lnSpc>
              <a:spcBef>
                <a:spcPts val="0"/>
              </a:spcBef>
              <a:spcAft>
                <a:spcPts val="0"/>
              </a:spcAft>
            </a:pPr>
            <a:r>
              <a:rPr lang="it-IT" i="1" spc="-60" dirty="0">
                <a:effectLst/>
                <a:latin typeface="Times New Roman" panose="02020603050405020304" pitchFamily="18" charset="0"/>
                <a:ea typeface="Calibri" panose="020F0502020204030204" pitchFamily="34" charset="0"/>
                <a:cs typeface="Times New Roman" panose="02020603050405020304" pitchFamily="18" charset="0"/>
              </a:rPr>
              <a:t>3.1.1.1. Hoàn thành thống nhất đất nước về mặt nhà nước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C:\Users\ADMIN\Desktop\downloa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45" y="3442545"/>
            <a:ext cx="2179673" cy="167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166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txBox="1">
            <a:spLocks noChangeArrowheads="1"/>
          </p:cNvSpPr>
          <p:nvPr/>
        </p:nvSpPr>
        <p:spPr bwMode="auto">
          <a:xfrm>
            <a:off x="2087418" y="497320"/>
            <a:ext cx="919941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90000"/>
              </a:lnSpc>
              <a:spcBef>
                <a:spcPct val="20000"/>
              </a:spcBef>
              <a:buClr>
                <a:schemeClr val="hlink"/>
              </a:buClr>
            </a:pPr>
            <a:r>
              <a:rPr lang="en-US" sz="2000" b="1">
                <a:solidFill>
                  <a:srgbClr val="C00000"/>
                </a:solidFill>
                <a:latin typeface="Times New Roman" pitchFamily="18" charset="0"/>
                <a:cs typeface="Times New Roman" pitchFamily="18" charset="0"/>
              </a:rPr>
              <a:t>ĐẠI HỘI ĐẠI BIỂU TOÀN QUỐC LẦN VI CỦA ĐẢNG 12 – 1986</a:t>
            </a:r>
          </a:p>
          <a:p>
            <a:pPr algn="ctr" eaLnBrk="1" hangingPunct="1"/>
            <a:r>
              <a:rPr lang="en-US" sz="2000" b="1" i="1">
                <a:solidFill>
                  <a:srgbClr val="0000FF"/>
                </a:solidFill>
                <a:cs typeface="Arial" charset="0"/>
              </a:rPr>
              <a:t>“Đại hội của quyết tâm đổi mới</a:t>
            </a:r>
          </a:p>
          <a:p>
            <a:pPr algn="ctr" eaLnBrk="1" hangingPunct="1"/>
            <a:r>
              <a:rPr lang="en-US" sz="2000" b="1" i="1">
                <a:solidFill>
                  <a:srgbClr val="0000FF"/>
                </a:solidFill>
                <a:cs typeface="Arial" charset="0"/>
              </a:rPr>
              <a:t> và đoàn kết tiến lên”</a:t>
            </a:r>
            <a:endParaRPr lang="en-US" sz="2000" b="1" i="1">
              <a:solidFill>
                <a:srgbClr val="C00000"/>
              </a:solidFill>
              <a:latin typeface="Times New Roman" pitchFamily="18" charset="0"/>
              <a:cs typeface="Times New Roman" pitchFamily="18" charset="0"/>
            </a:endParaRPr>
          </a:p>
        </p:txBody>
      </p:sp>
      <p:pic>
        <p:nvPicPr>
          <p:cNvPr id="34" name="Picture 33" descr="DAI HOI VI.jpg"/>
          <p:cNvPicPr>
            <a:picLocks noChangeAspect="1"/>
          </p:cNvPicPr>
          <p:nvPr/>
        </p:nvPicPr>
        <p:blipFill>
          <a:blip r:embed="rId2"/>
          <a:srcRect l="1052" t="1749" r="1413" b="11552"/>
          <a:stretch>
            <a:fillRect/>
          </a:stretch>
        </p:blipFill>
        <p:spPr>
          <a:xfrm>
            <a:off x="4876800" y="1781176"/>
            <a:ext cx="6807200" cy="3749675"/>
          </a:xfrm>
          <a:prstGeom prst="rect">
            <a:avLst/>
          </a:prstGeom>
          <a:ln w="57150">
            <a:solidFill>
              <a:srgbClr val="C00000"/>
            </a:solidFill>
          </a:ln>
          <a:effectLst>
            <a:outerShdw blurRad="292100" dist="139700" dir="2700000" algn="tl" rotWithShape="0">
              <a:srgbClr val="333333">
                <a:alpha val="65000"/>
              </a:srgbClr>
            </a:outerShdw>
          </a:effectLst>
        </p:spPr>
      </p:pic>
      <p:sp>
        <p:nvSpPr>
          <p:cNvPr id="11268" name="Rectangle 9"/>
          <p:cNvSpPr>
            <a:spLocks noChangeArrowheads="1"/>
          </p:cNvSpPr>
          <p:nvPr/>
        </p:nvSpPr>
        <p:spPr bwMode="ltGray">
          <a:xfrm>
            <a:off x="203200" y="1755776"/>
            <a:ext cx="4470400" cy="3477875"/>
          </a:xfrm>
          <a:prstGeom prst="rect">
            <a:avLst/>
          </a:prstGeom>
          <a:noFill/>
          <a:ln w="57150" algn="ctr">
            <a:solidFill>
              <a:srgbClr val="99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fr-FR" sz="2000">
                <a:latin typeface="Times New Roman" pitchFamily="18" charset="0"/>
              </a:rPr>
              <a:t>Đại hội VI khẳng định : </a:t>
            </a:r>
            <a:r>
              <a:rPr lang="fr-FR" sz="2000">
                <a:solidFill>
                  <a:srgbClr val="FF3300"/>
                </a:solidFill>
                <a:latin typeface="Times New Roman" pitchFamily="18" charset="0"/>
              </a:rPr>
              <a:t>“Việc bố trí lại cơ cấu kinh tế phải đi đôi với đổi mới cơ chế quản lý kinh tế. Cơ chế tập trung quan liêu, bao cấp từ nhiều năm nay không tạo được động lực phát triển, làm suy yếu kinh tế xã hội chủ nghĩa, hạn chế việc sử dụng và cải tạo các thành phần kinh tế khác, kìm hãm sản xuất, làm giảm tăng năng suất, chất lượng, hiệu quả, gây rối loạn trong phân phối lưu thông và đẻ ra nhiều hiện tượng tiêu cực trong xã hội”.</a:t>
            </a:r>
          </a:p>
        </p:txBody>
      </p:sp>
    </p:spTree>
    <p:extLst>
      <p:ext uri="{BB962C8B-B14F-4D97-AF65-F5344CB8AC3E}">
        <p14:creationId xmlns:p14="http://schemas.microsoft.com/office/powerpoint/2010/main" val="302862355"/>
      </p:ext>
    </p:extLst>
  </p:cSld>
  <p:clrMapOvr>
    <a:masterClrMapping/>
  </p:clrMapOvr>
  <p:transition>
    <p:spli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p:cNvSpPr txBox="1">
            <a:spLocks noChangeArrowheads="1"/>
          </p:cNvSpPr>
          <p:nvPr/>
        </p:nvSpPr>
        <p:spPr bwMode="ltGray">
          <a:xfrm>
            <a:off x="1117600" y="4553383"/>
            <a:ext cx="10566400"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120000"/>
              </a:lnSpc>
            </a:pPr>
            <a:r>
              <a:rPr lang="fr-FR" sz="2800">
                <a:latin typeface="Times New Roman" pitchFamily="18" charset="0"/>
              </a:rPr>
              <a:t>+ Kinh tế thị trường là trình độ cao của sản xuất hàng hóa nó không phải là sản phẩm riêng của chủ nghĩa tư bản mà là thành tựu phát triển chung của nhân loại.</a:t>
            </a:r>
            <a:endParaRPr lang="en-US" sz="2800">
              <a:latin typeface="Times New Roman" pitchFamily="18" charset="0"/>
            </a:endParaRPr>
          </a:p>
        </p:txBody>
      </p:sp>
      <p:sp>
        <p:nvSpPr>
          <p:cNvPr id="185349" name="Rectangle 5"/>
          <p:cNvSpPr>
            <a:spLocks noChangeArrowheads="1"/>
          </p:cNvSpPr>
          <p:nvPr/>
        </p:nvSpPr>
        <p:spPr bwMode="auto">
          <a:xfrm>
            <a:off x="914400" y="1547351"/>
            <a:ext cx="10566400"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20000"/>
              </a:lnSpc>
            </a:pPr>
            <a:r>
              <a:rPr lang="fr-FR" sz="2800">
                <a:latin typeface="Times New Roman" pitchFamily="18" charset="0"/>
              </a:rPr>
              <a:t>- </a:t>
            </a:r>
            <a:r>
              <a:rPr lang="fr-FR" sz="2800" i="1">
                <a:latin typeface="Times New Roman" pitchFamily="18" charset="0"/>
              </a:rPr>
              <a:t>Kinh tế thị trường không phải là cái riêng có của chủ nghĩa tư bản mà là thành tựu phát triển chung của nhân loại</a:t>
            </a:r>
            <a:endParaRPr lang="en-US" sz="2800" i="1">
              <a:latin typeface="Times New Roman" pitchFamily="18" charset="0"/>
            </a:endParaRPr>
          </a:p>
        </p:txBody>
      </p:sp>
      <p:sp>
        <p:nvSpPr>
          <p:cNvPr id="17412" name="Text Box 6"/>
          <p:cNvSpPr txBox="1">
            <a:spLocks noChangeArrowheads="1"/>
          </p:cNvSpPr>
          <p:nvPr/>
        </p:nvSpPr>
        <p:spPr bwMode="ltGray">
          <a:xfrm>
            <a:off x="2133599" y="404091"/>
            <a:ext cx="97905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sz="2800" b="1" smtClean="0">
                <a:latin typeface="Times New Roman" pitchFamily="18" charset="0"/>
              </a:rPr>
              <a:t>Tư </a:t>
            </a:r>
            <a:r>
              <a:rPr lang="fr-FR" sz="2800" b="1">
                <a:latin typeface="Times New Roman" pitchFamily="18" charset="0"/>
              </a:rPr>
              <a:t>duy của Đảng về kinh tế thị trường từ </a:t>
            </a:r>
            <a:r>
              <a:rPr lang="fr-FR" sz="2800" b="1" smtClean="0">
                <a:latin typeface="Times New Roman" pitchFamily="18" charset="0"/>
              </a:rPr>
              <a:t>ĐH VI </a:t>
            </a:r>
            <a:r>
              <a:rPr lang="fr-FR" sz="2800" b="1">
                <a:latin typeface="Times New Roman" pitchFamily="18" charset="0"/>
              </a:rPr>
              <a:t>đến </a:t>
            </a:r>
            <a:r>
              <a:rPr lang="fr-FR" sz="2800" b="1" smtClean="0">
                <a:latin typeface="Times New Roman" pitchFamily="18" charset="0"/>
              </a:rPr>
              <a:t>ĐH VIII</a:t>
            </a:r>
            <a:endParaRPr lang="en-US" sz="2800">
              <a:latin typeface="Times New Roman" pitchFamily="18" charset="0"/>
            </a:endParaRPr>
          </a:p>
        </p:txBody>
      </p:sp>
      <p:sp>
        <p:nvSpPr>
          <p:cNvPr id="17413" name="Text Box 7"/>
          <p:cNvSpPr txBox="1">
            <a:spLocks noChangeArrowheads="1"/>
          </p:cNvSpPr>
          <p:nvPr/>
        </p:nvSpPr>
        <p:spPr bwMode="ltGray">
          <a:xfrm>
            <a:off x="1117600" y="2941638"/>
            <a:ext cx="10363200"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120000"/>
              </a:lnSpc>
            </a:pPr>
            <a:r>
              <a:rPr lang="fr-FR" sz="2800">
                <a:latin typeface="Times New Roman" pitchFamily="18" charset="0"/>
              </a:rPr>
              <a:t>+ Trong một nền kinh tế khi các nguồn lực kinh tế được phân bổ bằng nguyên tắc thị trường thì người ta gọi đó là kinh tế thị trường.</a:t>
            </a:r>
            <a:endParaRPr lang="en-US" sz="2800">
              <a:latin typeface="Times New Roman" pitchFamily="18" charset="0"/>
            </a:endParaRPr>
          </a:p>
        </p:txBody>
      </p:sp>
    </p:spTree>
    <p:extLst>
      <p:ext uri="{BB962C8B-B14F-4D97-AF65-F5344CB8AC3E}">
        <p14:creationId xmlns:p14="http://schemas.microsoft.com/office/powerpoint/2010/main" val="1028450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5349">
                                            <p:txEl>
                                              <p:pRg st="0" end="0"/>
                                            </p:txEl>
                                          </p:spTgt>
                                        </p:tgtEl>
                                        <p:attrNameLst>
                                          <p:attrName>style.visibility</p:attrName>
                                        </p:attrNameLst>
                                      </p:cBhvr>
                                      <p:to>
                                        <p:strVal val="visible"/>
                                      </p:to>
                                    </p:set>
                                    <p:animEffect transition="in" filter="box(in)">
                                      <p:cBhvr>
                                        <p:cTn id="7" dur="500"/>
                                        <p:tgtEl>
                                          <p:spTgt spid="1853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304800" y="909639"/>
            <a:ext cx="11379200"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30000"/>
              </a:lnSpc>
            </a:pPr>
            <a:r>
              <a:rPr lang="fr-FR" sz="2800" i="1">
                <a:latin typeface="Times New Roman" pitchFamily="18" charset="0"/>
              </a:rPr>
              <a:t>- Kinh tế thị trường còn tồn tại khách quan trong thời kỳ quá độ lên chủ nghĩa xã hội</a:t>
            </a:r>
            <a:endParaRPr lang="en-US" sz="2800" i="1">
              <a:latin typeface="Times New Roman" pitchFamily="18" charset="0"/>
            </a:endParaRPr>
          </a:p>
        </p:txBody>
      </p:sp>
      <p:sp>
        <p:nvSpPr>
          <p:cNvPr id="159748" name="Text Box 4"/>
          <p:cNvSpPr txBox="1">
            <a:spLocks noChangeArrowheads="1"/>
          </p:cNvSpPr>
          <p:nvPr/>
        </p:nvSpPr>
        <p:spPr bwMode="ltGray">
          <a:xfrm>
            <a:off x="1016000" y="2362201"/>
            <a:ext cx="106680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fr-FR" sz="2800">
                <a:latin typeface="Times New Roman" pitchFamily="18" charset="0"/>
              </a:rPr>
              <a:t>+ Kinh tế thị trường chỉ đối lập với kinh tế tự nhiên tự cung, tự cấp, chứ không đối lập với các chế độ xã hội.</a:t>
            </a:r>
            <a:endParaRPr lang="en-US" sz="2800">
              <a:latin typeface="Times New Roman" pitchFamily="18" charset="0"/>
            </a:endParaRPr>
          </a:p>
          <a:p>
            <a:pPr algn="just" eaLnBrk="1" hangingPunct="1"/>
            <a:r>
              <a:rPr lang="fr-FR" sz="2800">
                <a:latin typeface="Times New Roman" pitchFamily="18" charset="0"/>
              </a:rPr>
              <a:t>+ Kinh tế thị trường không đối lập với chủ nghĩa xã hội, nó tồn tại khách quan trong thời kỳ quá độ lên chủ nghĩa xã hội và cả trong chủ nghĩa xã hội.</a:t>
            </a:r>
          </a:p>
        </p:txBody>
      </p:sp>
      <p:sp>
        <p:nvSpPr>
          <p:cNvPr id="159749" name="Text Box 5"/>
          <p:cNvSpPr txBox="1">
            <a:spLocks noChangeArrowheads="1"/>
          </p:cNvSpPr>
          <p:nvPr/>
        </p:nvSpPr>
        <p:spPr bwMode="ltGray">
          <a:xfrm>
            <a:off x="508000" y="5334000"/>
            <a:ext cx="11176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fr-FR" sz="2800" i="1">
                <a:latin typeface="Times New Roman" pitchFamily="18" charset="0"/>
              </a:rPr>
              <a:t>- Có thể và cần thiết xây dựng kinh tế thị trường để xây dựng CNXH ở nước ta.</a:t>
            </a:r>
            <a:endParaRPr lang="en-US" sz="2800" i="1">
              <a:latin typeface="Times New Roman" pitchFamily="18" charset="0"/>
            </a:endParaRPr>
          </a:p>
        </p:txBody>
      </p:sp>
    </p:spTree>
    <p:extLst>
      <p:ext uri="{BB962C8B-B14F-4D97-AF65-F5344CB8AC3E}">
        <p14:creationId xmlns:p14="http://schemas.microsoft.com/office/powerpoint/2010/main" val="1194802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9746">
                                            <p:txEl>
                                              <p:pRg st="0" end="0"/>
                                            </p:txEl>
                                          </p:spTgt>
                                        </p:tgtEl>
                                        <p:attrNameLst>
                                          <p:attrName>style.visibility</p:attrName>
                                        </p:attrNameLst>
                                      </p:cBhvr>
                                      <p:to>
                                        <p:strVal val="visible"/>
                                      </p:to>
                                    </p:set>
                                    <p:animEffect transition="in" filter="box(in)">
                                      <p:cBhvr>
                                        <p:cTn id="7" dur="500"/>
                                        <p:tgtEl>
                                          <p:spTgt spid="1597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9748"/>
                                        </p:tgtEl>
                                        <p:attrNameLst>
                                          <p:attrName>style.visibility</p:attrName>
                                        </p:attrNameLst>
                                      </p:cBhvr>
                                      <p:to>
                                        <p:strVal val="visible"/>
                                      </p:to>
                                    </p:set>
                                    <p:animEffect transition="in" filter="checkerboard(across)">
                                      <p:cBhvr>
                                        <p:cTn id="12" dur="500"/>
                                        <p:tgtEl>
                                          <p:spTgt spid="1597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59749"/>
                                        </p:tgtEl>
                                        <p:attrNameLst>
                                          <p:attrName>style.visibility</p:attrName>
                                        </p:attrNameLst>
                                      </p:cBhvr>
                                      <p:to>
                                        <p:strVal val="visible"/>
                                      </p:to>
                                    </p:set>
                                    <p:animEffect transition="in" filter="checkerboard(across)">
                                      <p:cBhvr>
                                        <p:cTn id="17" dur="500"/>
                                        <p:tgtEl>
                                          <p:spTgt spid="159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8" grpId="0"/>
      <p:bldP spid="1597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711200" y="1295401"/>
            <a:ext cx="10972800" cy="5059363"/>
          </a:xfrm>
        </p:spPr>
        <p:txBody>
          <a:bodyPr/>
          <a:lstStyle/>
          <a:p>
            <a:pPr algn="just" eaLnBrk="1" hangingPunct="1"/>
            <a:r>
              <a:rPr lang="en-US" b="0" smtClean="0">
                <a:solidFill>
                  <a:srgbClr val="080808"/>
                </a:solidFill>
                <a:latin typeface="Times New Roman" pitchFamily="18" charset="0"/>
              </a:rPr>
              <a:t> Đại hội VI (12/1986): Chủ trương xây dựng nền kinh tế hàng hoá nhiều thành phần.</a:t>
            </a:r>
          </a:p>
          <a:p>
            <a:pPr algn="just" eaLnBrk="1" hangingPunct="1"/>
            <a:r>
              <a:rPr lang="en-US" b="0" smtClean="0">
                <a:solidFill>
                  <a:srgbClr val="080808"/>
                </a:solidFill>
                <a:latin typeface="Times New Roman" pitchFamily="18" charset="0"/>
              </a:rPr>
              <a:t> Đại hội VII (6/1991): Chủ trương tiếp tục xây dựng nền kinh tế hàng hoá nhiều thành phần</a:t>
            </a:r>
          </a:p>
          <a:p>
            <a:pPr algn="just" eaLnBrk="1" hangingPunct="1"/>
            <a:r>
              <a:rPr lang="en-US" b="0" smtClean="0">
                <a:solidFill>
                  <a:srgbClr val="080808"/>
                </a:solidFill>
                <a:latin typeface="Times New Roman" pitchFamily="18" charset="0"/>
              </a:rPr>
              <a:t> Đại hội VIII (6/1996): Tiếp tục phát triển kinh tế hàng hoá nhiều thành phần vận hành theo cơ chế thị trường có sự quản lý của Nhà nước theo định hướng XHCN</a:t>
            </a:r>
          </a:p>
          <a:p>
            <a:pPr algn="just" eaLnBrk="1" hangingPunct="1"/>
            <a:r>
              <a:rPr lang="en-US" b="0" smtClean="0">
                <a:solidFill>
                  <a:srgbClr val="080808"/>
                </a:solidFill>
                <a:latin typeface="Times New Roman" pitchFamily="18" charset="0"/>
              </a:rPr>
              <a:t> Đại hội IX(4/2001), X(4/2006), XI(01/2011), XII(1/2016), XIII(2/2021): Kinh tế thị trường định hướng XHCN là mô hình kinh tế tổng quát của nước ta trong TKQĐ lên CNXH</a:t>
            </a:r>
          </a:p>
        </p:txBody>
      </p:sp>
    </p:spTree>
    <p:extLst>
      <p:ext uri="{BB962C8B-B14F-4D97-AF65-F5344CB8AC3E}">
        <p14:creationId xmlns:p14="http://schemas.microsoft.com/office/powerpoint/2010/main" val="1892369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508000" y="1793254"/>
            <a:ext cx="11277600"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342900" algn="just">
              <a:lnSpc>
                <a:spcPct val="135000"/>
              </a:lnSpc>
              <a:buFont typeface="Wingdings" pitchFamily="2" charset="2"/>
              <a:buChar char="Ø"/>
            </a:pPr>
            <a:r>
              <a:rPr lang="fr-FR" sz="2400"/>
              <a:t>Các chủ thể kinh tế có tính độc lập, có quyền tự chủ trong sản xuất kinh doanh.</a:t>
            </a:r>
            <a:endParaRPr lang="en-US" sz="2400"/>
          </a:p>
          <a:p>
            <a:pPr indent="342900" algn="just">
              <a:lnSpc>
                <a:spcPct val="135000"/>
              </a:lnSpc>
              <a:buFont typeface="Wingdings" pitchFamily="2" charset="2"/>
              <a:buChar char="Ø"/>
            </a:pPr>
            <a:r>
              <a:rPr lang="fr-FR" sz="2400"/>
              <a:t>Giá cả cơ bản do cung cầu điều tiết.</a:t>
            </a:r>
          </a:p>
          <a:p>
            <a:pPr indent="342900" algn="just">
              <a:lnSpc>
                <a:spcPct val="135000"/>
              </a:lnSpc>
              <a:buFont typeface="Wingdings" pitchFamily="2" charset="2"/>
              <a:buChar char="Ø"/>
            </a:pPr>
            <a:r>
              <a:rPr lang="fr-FR" sz="2400"/>
              <a:t>Hệ thống thị trường phát triển đồng bộ hoàn hảo (Phải có chủ thể thị trường đông đảo; Phải phát triển đồng bộ các loại thị trường; Phải phát triển thị trường thống nhất trên toàn quốc, kết nối thị trường trong nước với thị trường thế giới).</a:t>
            </a:r>
            <a:endParaRPr lang="en-US" sz="2400"/>
          </a:p>
          <a:p>
            <a:pPr indent="342900" algn="just">
              <a:lnSpc>
                <a:spcPct val="135000"/>
              </a:lnSpc>
              <a:buFont typeface="Wingdings" pitchFamily="2" charset="2"/>
              <a:buChar char="Ø"/>
            </a:pPr>
            <a:r>
              <a:rPr lang="fr-FR" sz="2400"/>
              <a:t>Nền kinh tế có tính mở cao vận hành theo quy luật vốn có.</a:t>
            </a:r>
            <a:endParaRPr lang="en-US" sz="2400"/>
          </a:p>
          <a:p>
            <a:pPr indent="342900" algn="just">
              <a:lnSpc>
                <a:spcPct val="135000"/>
              </a:lnSpc>
              <a:buFont typeface="Wingdings" pitchFamily="2" charset="2"/>
              <a:buChar char="Ø"/>
            </a:pPr>
            <a:r>
              <a:rPr lang="fr-FR" sz="2400"/>
              <a:t>Có hệ thống pháp quy kiện toàn </a:t>
            </a:r>
          </a:p>
          <a:p>
            <a:pPr indent="342900" algn="just">
              <a:lnSpc>
                <a:spcPct val="135000"/>
              </a:lnSpc>
              <a:buFont typeface="Wingdings" pitchFamily="2" charset="2"/>
              <a:buChar char="Ø"/>
            </a:pPr>
            <a:r>
              <a:rPr lang="fr-FR" sz="2400"/>
              <a:t>Có sự quản lý vĩ mô của Nhà nước đối với nền kinh tế</a:t>
            </a:r>
            <a:endParaRPr lang="en-US" sz="2400"/>
          </a:p>
        </p:txBody>
      </p:sp>
      <p:sp>
        <p:nvSpPr>
          <p:cNvPr id="19459" name="WordArt 4"/>
          <p:cNvSpPr>
            <a:spLocks noChangeArrowheads="1" noChangeShapeType="1" noTextEdit="1"/>
          </p:cNvSpPr>
          <p:nvPr/>
        </p:nvSpPr>
        <p:spPr bwMode="ltGray">
          <a:xfrm>
            <a:off x="2854036" y="447963"/>
            <a:ext cx="5689600" cy="895350"/>
          </a:xfrm>
          <a:prstGeom prst="rect">
            <a:avLst/>
          </a:prstGeom>
        </p:spPr>
        <p:txBody>
          <a:bodyPr wrap="none" fromWordArt="1">
            <a:prstTxWarp prst="textPlain">
              <a:avLst>
                <a:gd name="adj" fmla="val 50000"/>
              </a:avLst>
            </a:prstTxWarp>
          </a:bodyPr>
          <a:lstStyle/>
          <a:p>
            <a:pPr algn="ctr"/>
            <a:r>
              <a:rPr lang="vi-VN" sz="36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Arial"/>
                <a:cs typeface="Arial"/>
              </a:rPr>
              <a:t>Đặc điểm của KTTT</a:t>
            </a:r>
            <a:endParaRPr lang="en-US" sz="36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Arial"/>
              <a:cs typeface="Arial"/>
            </a:endParaRPr>
          </a:p>
        </p:txBody>
      </p:sp>
    </p:spTree>
    <p:extLst>
      <p:ext uri="{BB962C8B-B14F-4D97-AF65-F5344CB8AC3E}">
        <p14:creationId xmlns:p14="http://schemas.microsoft.com/office/powerpoint/2010/main" val="3465134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0770">
                                            <p:txEl>
                                              <p:pRg st="0" end="0"/>
                                            </p:txEl>
                                          </p:spTgt>
                                        </p:tgtEl>
                                        <p:attrNameLst>
                                          <p:attrName>style.visibility</p:attrName>
                                        </p:attrNameLst>
                                      </p:cBhvr>
                                      <p:to>
                                        <p:strVal val="visible"/>
                                      </p:to>
                                    </p:set>
                                    <p:animEffect transition="in" filter="box(in)">
                                      <p:cBhvr>
                                        <p:cTn id="7" dur="500"/>
                                        <p:tgtEl>
                                          <p:spTgt spid="1607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60770">
                                            <p:txEl>
                                              <p:pRg st="1" end="1"/>
                                            </p:txEl>
                                          </p:spTgt>
                                        </p:tgtEl>
                                        <p:attrNameLst>
                                          <p:attrName>style.visibility</p:attrName>
                                        </p:attrNameLst>
                                      </p:cBhvr>
                                      <p:to>
                                        <p:strVal val="visible"/>
                                      </p:to>
                                    </p:set>
                                    <p:animEffect transition="in" filter="box(in)">
                                      <p:cBhvr>
                                        <p:cTn id="12" dur="500"/>
                                        <p:tgtEl>
                                          <p:spTgt spid="16077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60770">
                                            <p:txEl>
                                              <p:pRg st="2" end="2"/>
                                            </p:txEl>
                                          </p:spTgt>
                                        </p:tgtEl>
                                        <p:attrNameLst>
                                          <p:attrName>style.visibility</p:attrName>
                                        </p:attrNameLst>
                                      </p:cBhvr>
                                      <p:to>
                                        <p:strVal val="visible"/>
                                      </p:to>
                                    </p:set>
                                    <p:animEffect transition="in" filter="box(in)">
                                      <p:cBhvr>
                                        <p:cTn id="17" dur="500"/>
                                        <p:tgtEl>
                                          <p:spTgt spid="16077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60770">
                                            <p:txEl>
                                              <p:pRg st="3" end="3"/>
                                            </p:txEl>
                                          </p:spTgt>
                                        </p:tgtEl>
                                        <p:attrNameLst>
                                          <p:attrName>style.visibility</p:attrName>
                                        </p:attrNameLst>
                                      </p:cBhvr>
                                      <p:to>
                                        <p:strVal val="visible"/>
                                      </p:to>
                                    </p:set>
                                    <p:animEffect transition="in" filter="box(in)">
                                      <p:cBhvr>
                                        <p:cTn id="22" dur="500"/>
                                        <p:tgtEl>
                                          <p:spTgt spid="16077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60770">
                                            <p:txEl>
                                              <p:pRg st="4" end="4"/>
                                            </p:txEl>
                                          </p:spTgt>
                                        </p:tgtEl>
                                        <p:attrNameLst>
                                          <p:attrName>style.visibility</p:attrName>
                                        </p:attrNameLst>
                                      </p:cBhvr>
                                      <p:to>
                                        <p:strVal val="visible"/>
                                      </p:to>
                                    </p:set>
                                    <p:animEffect transition="in" filter="box(in)">
                                      <p:cBhvr>
                                        <p:cTn id="27" dur="500"/>
                                        <p:tgtEl>
                                          <p:spTgt spid="16077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60770">
                                            <p:txEl>
                                              <p:pRg st="5" end="5"/>
                                            </p:txEl>
                                          </p:spTgt>
                                        </p:tgtEl>
                                        <p:attrNameLst>
                                          <p:attrName>style.visibility</p:attrName>
                                        </p:attrNameLst>
                                      </p:cBhvr>
                                      <p:to>
                                        <p:strVal val="visible"/>
                                      </p:to>
                                    </p:set>
                                    <p:animEffect transition="in" filter="box(in)">
                                      <p:cBhvr>
                                        <p:cTn id="32" dur="500"/>
                                        <p:tgtEl>
                                          <p:spTgt spid="1607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304800" y="2192574"/>
            <a:ext cx="113792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20000"/>
              </a:lnSpc>
            </a:pPr>
            <a:r>
              <a:rPr lang="fr-FR" sz="2400">
                <a:solidFill>
                  <a:srgbClr val="990000"/>
                </a:solidFill>
              </a:rPr>
              <a:t>       - Đại hội IX khẳng định:</a:t>
            </a:r>
            <a:r>
              <a:rPr lang="fr-FR" sz="2400"/>
              <a:t> Xây dựng nền kinh tế thị trường định hướng xã hội chủ nghĩa là mô hình kinh tế tổng quát trong thời kỳ quá độ lên chủ nghĩa xã hội ở nước ta.</a:t>
            </a:r>
            <a:endParaRPr lang="en-US" sz="2400"/>
          </a:p>
          <a:p>
            <a:pPr algn="just">
              <a:lnSpc>
                <a:spcPct val="120000"/>
              </a:lnSpc>
            </a:pPr>
            <a:r>
              <a:rPr lang="fr-FR" sz="2400"/>
              <a:t>       </a:t>
            </a:r>
            <a:endParaRPr lang="en-US" sz="2400">
              <a:solidFill>
                <a:srgbClr val="990000"/>
              </a:solidFill>
            </a:endParaRPr>
          </a:p>
        </p:txBody>
      </p:sp>
      <p:sp>
        <p:nvSpPr>
          <p:cNvPr id="20483" name="Rectangle 3"/>
          <p:cNvSpPr>
            <a:spLocks noChangeArrowheads="1"/>
          </p:cNvSpPr>
          <p:nvPr/>
        </p:nvSpPr>
        <p:spPr bwMode="auto">
          <a:xfrm>
            <a:off x="2225964" y="611833"/>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fr-FR" sz="2400" b="1" smtClean="0"/>
              <a:t>Tư </a:t>
            </a:r>
            <a:r>
              <a:rPr lang="fr-FR" sz="2400" b="1"/>
              <a:t>duy của Đảng về kinh tế thị trường từ Đại hội IX đến Đại hội </a:t>
            </a:r>
            <a:r>
              <a:rPr lang="fr-FR" sz="2400" b="1" smtClean="0"/>
              <a:t>XIII</a:t>
            </a:r>
            <a:endParaRPr lang="en-US" sz="2400" b="1"/>
          </a:p>
        </p:txBody>
      </p:sp>
    </p:spTree>
    <p:extLst>
      <p:ext uri="{BB962C8B-B14F-4D97-AF65-F5344CB8AC3E}">
        <p14:creationId xmlns:p14="http://schemas.microsoft.com/office/powerpoint/2010/main" val="1884437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1794">
                                            <p:txEl>
                                              <p:pRg st="0" end="0"/>
                                            </p:txEl>
                                          </p:spTgt>
                                        </p:tgtEl>
                                        <p:attrNameLst>
                                          <p:attrName>style.visibility</p:attrName>
                                        </p:attrNameLst>
                                      </p:cBhvr>
                                      <p:to>
                                        <p:strVal val="visible"/>
                                      </p:to>
                                    </p:set>
                                    <p:animEffect transition="in" filter="box(in)">
                                      <p:cBhvr>
                                        <p:cTn id="7" dur="500"/>
                                        <p:tgtEl>
                                          <p:spTgt spid="1617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61794">
                                            <p:txEl>
                                              <p:pRg st="1" end="1"/>
                                            </p:txEl>
                                          </p:spTgt>
                                        </p:tgtEl>
                                        <p:attrNameLst>
                                          <p:attrName>style.visibility</p:attrName>
                                        </p:attrNameLst>
                                      </p:cBhvr>
                                      <p:to>
                                        <p:strVal val="visible"/>
                                      </p:to>
                                    </p:set>
                                    <p:animEffect transition="in" filter="box(in)">
                                      <p:cBhvr>
                                        <p:cTn id="12" dur="500"/>
                                        <p:tgtEl>
                                          <p:spTgt spid="16179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609600" y="2286001"/>
            <a:ext cx="111760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fr-FR" sz="2400" b="1">
                <a:latin typeface="Times New Roman" pitchFamily="18" charset="0"/>
              </a:rPr>
              <a:t>+ Về mục đích phát triển:</a:t>
            </a:r>
            <a:r>
              <a:rPr lang="fr-FR" sz="2400">
                <a:latin typeface="Times New Roman" pitchFamily="18" charset="0"/>
              </a:rPr>
              <a:t> Dân giàu nước mạnh xã hội dân chủ công bằng, văn minh; giải phóng mạnh mẽ lực lượng sản xuất và không ngừng nâng cao đời sống nhân dân; đẩy mạnh xóa đói giảm nghèo, khuyến khích mọi người vươn lên làm giàu chính đáng, giúp đỡ người khác thoát nghèo và từng bước khá giả hơn.</a:t>
            </a:r>
            <a:endParaRPr lang="en-US" sz="2400">
              <a:latin typeface="Times New Roman" pitchFamily="18" charset="0"/>
            </a:endParaRPr>
          </a:p>
          <a:p>
            <a:pPr algn="just">
              <a:lnSpc>
                <a:spcPct val="115000"/>
              </a:lnSpc>
            </a:pPr>
            <a:r>
              <a:rPr lang="fr-FR" sz="2400" b="1">
                <a:latin typeface="Times New Roman" pitchFamily="18" charset="0"/>
              </a:rPr>
              <a:t>+ Về phương hướng phát triển:</a:t>
            </a:r>
            <a:r>
              <a:rPr lang="fr-FR" sz="2400">
                <a:latin typeface="Times New Roman" pitchFamily="18" charset="0"/>
              </a:rPr>
              <a:t> phát triển các thành phần kinh tế, trong đó kinh tế nhà nước giữ vai trò chủ đạo, kinh tế nhà nước cùng với kinh tế tập thể ngày càng trở thành nền tảng vững chắc của nền kinh tế quốc dân.</a:t>
            </a:r>
            <a:endParaRPr lang="en-US" sz="2400">
              <a:latin typeface="Times New Roman" pitchFamily="18" charset="0"/>
            </a:endParaRPr>
          </a:p>
        </p:txBody>
      </p:sp>
      <p:sp>
        <p:nvSpPr>
          <p:cNvPr id="21507" name="Rectangle 4"/>
          <p:cNvSpPr>
            <a:spLocks noChangeArrowheads="1"/>
          </p:cNvSpPr>
          <p:nvPr/>
        </p:nvSpPr>
        <p:spPr bwMode="ltGray">
          <a:xfrm>
            <a:off x="1117600" y="1175328"/>
            <a:ext cx="106680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fr-FR" sz="2400">
                <a:solidFill>
                  <a:srgbClr val="990000"/>
                </a:solidFill>
                <a:latin typeface="Times New Roman" pitchFamily="18" charset="0"/>
              </a:rPr>
              <a:t>- Đại hội X làm rõ hơn về định hướng xã hội chủ nghĩa trong nền kinh tế thị trường ở nước ta, thể hiện trên 4 tiêu chí:</a:t>
            </a:r>
            <a:endParaRPr lang="en-US" sz="2400">
              <a:solidFill>
                <a:srgbClr val="990000"/>
              </a:solidFill>
              <a:latin typeface="Times New Roman" pitchFamily="18" charset="0"/>
            </a:endParaRPr>
          </a:p>
        </p:txBody>
      </p:sp>
    </p:spTree>
    <p:extLst>
      <p:ext uri="{BB962C8B-B14F-4D97-AF65-F5344CB8AC3E}">
        <p14:creationId xmlns:p14="http://schemas.microsoft.com/office/powerpoint/2010/main" val="1773209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2818">
                                            <p:txEl>
                                              <p:pRg st="0" end="0"/>
                                            </p:txEl>
                                          </p:spTgt>
                                        </p:tgtEl>
                                        <p:attrNameLst>
                                          <p:attrName>style.visibility</p:attrName>
                                        </p:attrNameLst>
                                      </p:cBhvr>
                                      <p:to>
                                        <p:strVal val="visible"/>
                                      </p:to>
                                    </p:set>
                                    <p:animEffect transition="in" filter="checkerboard(across)">
                                      <p:cBhvr>
                                        <p:cTn id="7" dur="500"/>
                                        <p:tgtEl>
                                          <p:spTgt spid="16281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62818">
                                            <p:txEl>
                                              <p:pRg st="1" end="1"/>
                                            </p:txEl>
                                          </p:spTgt>
                                        </p:tgtEl>
                                        <p:attrNameLst>
                                          <p:attrName>style.visibility</p:attrName>
                                        </p:attrNameLst>
                                      </p:cBhvr>
                                      <p:to>
                                        <p:strVal val="visible"/>
                                      </p:to>
                                    </p:set>
                                    <p:animEffect transition="in" filter="checkerboard(across)">
                                      <p:cBhvr>
                                        <p:cTn id="12" dur="500"/>
                                        <p:tgtEl>
                                          <p:spTgt spid="1628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ChangeArrowheads="1"/>
          </p:cNvSpPr>
          <p:nvPr/>
        </p:nvSpPr>
        <p:spPr bwMode="auto">
          <a:xfrm>
            <a:off x="711200" y="1600201"/>
            <a:ext cx="109728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fr-FR" sz="2400" b="1">
                <a:latin typeface="Times New Roman" pitchFamily="18" charset="0"/>
              </a:rPr>
              <a:t>+ Về định hướng xã hội và phân phối:</a:t>
            </a:r>
            <a:r>
              <a:rPr lang="fr-FR" sz="2400">
                <a:latin typeface="Times New Roman" pitchFamily="18" charset="0"/>
              </a:rPr>
              <a:t> Thực hiện tiến bộ và công bằng xã hội ngay trong từng bước đi và từng chính sách phát triển; tăng trưởng kinh tế gắn kết chặt chẽ và đồng bộ với phát triển xã hội, văn hóa, giáo dục và đào tạo, giải quyết tốt các vấn đề xã hội vì mục tiêu phát triển con người.</a:t>
            </a:r>
            <a:endParaRPr lang="en-US" sz="2400">
              <a:latin typeface="Times New Roman" pitchFamily="18" charset="0"/>
            </a:endParaRPr>
          </a:p>
          <a:p>
            <a:pPr algn="just">
              <a:lnSpc>
                <a:spcPct val="125000"/>
              </a:lnSpc>
            </a:pPr>
            <a:r>
              <a:rPr lang="fr-FR" sz="2400" b="1">
                <a:latin typeface="Times New Roman" pitchFamily="18" charset="0"/>
              </a:rPr>
              <a:t>+ Về quản lý: </a:t>
            </a:r>
            <a:r>
              <a:rPr lang="fr-FR" sz="2400">
                <a:latin typeface="Times New Roman" pitchFamily="18" charset="0"/>
              </a:rPr>
              <a:t>phát huy vai trò làm chủ của nhân dân, bảo đảm vai trò quản lý, điều tiết nền kinh tế của nhà nước pháp quyền xã hội chủ nghĩa dưới sự lãnh đạo của Đảng.</a:t>
            </a:r>
          </a:p>
        </p:txBody>
      </p:sp>
    </p:spTree>
    <p:extLst>
      <p:ext uri="{BB962C8B-B14F-4D97-AF65-F5344CB8AC3E}">
        <p14:creationId xmlns:p14="http://schemas.microsoft.com/office/powerpoint/2010/main" val="594604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1250">
                                            <p:txEl>
                                              <p:pRg st="1" end="1"/>
                                            </p:txEl>
                                          </p:spTgt>
                                        </p:tgtEl>
                                        <p:attrNameLst>
                                          <p:attrName>style.visibility</p:attrName>
                                        </p:attrNameLst>
                                      </p:cBhvr>
                                      <p:to>
                                        <p:strVal val="visible"/>
                                      </p:to>
                                    </p:set>
                                    <p:animEffect transition="in" filter="checkerboard(across)">
                                      <p:cBhvr>
                                        <p:cTn id="7" dur="500"/>
                                        <p:tgtEl>
                                          <p:spTgt spid="1812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ltGray">
          <a:xfrm>
            <a:off x="406400" y="228601"/>
            <a:ext cx="11785600" cy="101566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50000"/>
              </a:spcBef>
            </a:pPr>
            <a:r>
              <a:rPr lang="en-US" sz="3000" b="1">
                <a:latin typeface="Times New Roman" pitchFamily="18" charset="0"/>
              </a:rPr>
              <a:t>Ngoài những đặc điểm của KTTT nói chung thì KTTT ở Việt Nam còn có một số đặc trưng riêng như sau: </a:t>
            </a:r>
          </a:p>
        </p:txBody>
      </p:sp>
      <p:sp>
        <p:nvSpPr>
          <p:cNvPr id="25604" name="AutoShape 5"/>
          <p:cNvSpPr>
            <a:spLocks noChangeArrowheads="1"/>
          </p:cNvSpPr>
          <p:nvPr/>
        </p:nvSpPr>
        <p:spPr bwMode="ltGray">
          <a:xfrm>
            <a:off x="266700" y="2057400"/>
            <a:ext cx="711200" cy="838200"/>
          </a:xfrm>
          <a:prstGeom prst="notchedRightArrow">
            <a:avLst>
              <a:gd name="adj1" fmla="val 50000"/>
              <a:gd name="adj2" fmla="val 25000"/>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5" name="Rectangle 7"/>
          <p:cNvSpPr>
            <a:spLocks noChangeArrowheads="1"/>
          </p:cNvSpPr>
          <p:nvPr/>
        </p:nvSpPr>
        <p:spPr bwMode="ltGray">
          <a:xfrm>
            <a:off x="508000" y="6518275"/>
            <a:ext cx="2743200" cy="3048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Text Box 8"/>
          <p:cNvSpPr txBox="1">
            <a:spLocks noChangeArrowheads="1"/>
          </p:cNvSpPr>
          <p:nvPr/>
        </p:nvSpPr>
        <p:spPr bwMode="ltGray">
          <a:xfrm>
            <a:off x="1219200" y="2057401"/>
            <a:ext cx="10668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a:solidFill>
                  <a:srgbClr val="0000FF"/>
                </a:solidFill>
              </a:rPr>
              <a:t>Mục tiêu phát triển kinh tế - xã hội: Bảo đảm cho mọi người đều được hưởng thành quả của phát triển.</a:t>
            </a:r>
          </a:p>
        </p:txBody>
      </p:sp>
      <p:sp>
        <p:nvSpPr>
          <p:cNvPr id="7" name="Text Box 3"/>
          <p:cNvSpPr txBox="1">
            <a:spLocks noChangeArrowheads="1"/>
          </p:cNvSpPr>
          <p:nvPr/>
        </p:nvSpPr>
        <p:spPr bwMode="ltGray">
          <a:xfrm>
            <a:off x="917742" y="3190013"/>
            <a:ext cx="105664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3200"/>
              <a:t>Là nền kinh tế hướng tới phát triển lực lượng sản xuất xây dựng cơ sở vật chất – kỹ thuật của CNXH, nâng cao đời sống nhân dân, thực hiện “Dân giàu, nước mạnh, dân chủ, công bằng, văn minh”.</a:t>
            </a:r>
          </a:p>
        </p:txBody>
      </p:sp>
    </p:spTree>
    <p:extLst>
      <p:ext uri="{BB962C8B-B14F-4D97-AF65-F5344CB8AC3E}">
        <p14:creationId xmlns:p14="http://schemas.microsoft.com/office/powerpoint/2010/main" val="27587934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60" descr="honda"/>
          <p:cNvPicPr>
            <a:picLocks noChangeArrowheads="1"/>
          </p:cNvPicPr>
          <p:nvPr/>
        </p:nvPicPr>
        <p:blipFill>
          <a:blip r:embed="rId2">
            <a:extLst>
              <a:ext uri="{28A0092B-C50C-407E-A947-70E740481C1C}">
                <a14:useLocalDpi xmlns:a14="http://schemas.microsoft.com/office/drawing/2010/main" val="0"/>
              </a:ext>
            </a:extLst>
          </a:blip>
          <a:srcRect r="10252"/>
          <a:stretch>
            <a:fillRect/>
          </a:stretch>
        </p:blipFill>
        <p:spPr bwMode="auto">
          <a:xfrm>
            <a:off x="6908800" y="4892676"/>
            <a:ext cx="5283200" cy="1965325"/>
          </a:xfrm>
          <a:prstGeom prst="rect">
            <a:avLst/>
          </a:prstGeom>
          <a:noFill/>
          <a:ln w="57150">
            <a:pattFill prst="horzBrick">
              <a:fgClr>
                <a:schemeClr val="bg2"/>
              </a:fgClr>
              <a:bgClr>
                <a:srgbClr val="FFFFFF"/>
              </a:bgClr>
            </a:pattFill>
            <a:miter lim="800000"/>
            <a:headEnd/>
            <a:tailEnd/>
          </a:ln>
          <a:extLst>
            <a:ext uri="{909E8E84-426E-40DD-AFC4-6F175D3DCCD1}">
              <a14:hiddenFill xmlns:a14="http://schemas.microsoft.com/office/drawing/2010/main">
                <a:solidFill>
                  <a:srgbClr val="FFFFFF"/>
                </a:solidFill>
              </a14:hiddenFill>
            </a:ext>
          </a:extLst>
        </p:spPr>
      </p:pic>
      <p:pic>
        <p:nvPicPr>
          <p:cNvPr id="26628" name="Picture 4" descr="petrolim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2662382"/>
            <a:ext cx="6197600" cy="2133600"/>
          </a:xfrm>
          <a:prstGeom prst="rect">
            <a:avLst/>
          </a:prstGeom>
          <a:noFill/>
          <a:ln w="57150">
            <a:solidFill>
              <a:srgbClr val="969696"/>
            </a:solidFill>
            <a:miter lim="800000"/>
            <a:headEnd/>
            <a:tailEnd/>
          </a:ln>
          <a:extLst>
            <a:ext uri="{909E8E84-426E-40DD-AFC4-6F175D3DCCD1}">
              <a14:hiddenFill xmlns:a14="http://schemas.microsoft.com/office/drawing/2010/main">
                <a:solidFill>
                  <a:srgbClr val="FFFFFF"/>
                </a:solidFill>
              </a14:hiddenFill>
            </a:ext>
          </a:extLst>
        </p:spPr>
      </p:pic>
      <p:pic>
        <p:nvPicPr>
          <p:cNvPr id="26629" name="Picture 6" descr="sp324112004200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000" y="2667000"/>
            <a:ext cx="5588000" cy="1936750"/>
          </a:xfrm>
          <a:prstGeom prst="rect">
            <a:avLst/>
          </a:prstGeom>
          <a:noFill/>
          <a:ln w="57150">
            <a:solidFill>
              <a:srgbClr val="808080"/>
            </a:solidFill>
            <a:miter lim="800000"/>
            <a:headEnd/>
            <a:tailEnd/>
          </a:ln>
          <a:extLst>
            <a:ext uri="{909E8E84-426E-40DD-AFC4-6F175D3DCCD1}">
              <a14:hiddenFill xmlns:a14="http://schemas.microsoft.com/office/drawing/2010/main">
                <a:solidFill>
                  <a:srgbClr val="FFFFFF"/>
                </a:solidFill>
              </a14:hiddenFill>
            </a:ext>
          </a:extLst>
        </p:spPr>
      </p:pic>
      <p:pic>
        <p:nvPicPr>
          <p:cNvPr id="26630" name="Picture 4" descr="anh-cua-hang-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364" y="5035550"/>
            <a:ext cx="3860800" cy="1739900"/>
          </a:xfrm>
          <a:prstGeom prst="rect">
            <a:avLst/>
          </a:prstGeom>
          <a:noFill/>
          <a:ln w="57150">
            <a:solidFill>
              <a:srgbClr val="969696"/>
            </a:solidFill>
            <a:miter lim="800000"/>
            <a:headEnd/>
            <a:tailEnd/>
          </a:ln>
          <a:extLst>
            <a:ext uri="{909E8E84-426E-40DD-AFC4-6F175D3DCCD1}">
              <a14:hiddenFill xmlns:a14="http://schemas.microsoft.com/office/drawing/2010/main">
                <a:solidFill>
                  <a:srgbClr val="FFFFFF"/>
                </a:solidFill>
              </a14:hiddenFill>
            </a:ext>
          </a:extLst>
        </p:spPr>
      </p:pic>
      <p:sp>
        <p:nvSpPr>
          <p:cNvPr id="26631" name="WordArt 8"/>
          <p:cNvSpPr>
            <a:spLocks noChangeArrowheads="1" noChangeShapeType="1" noTextEdit="1"/>
          </p:cNvSpPr>
          <p:nvPr/>
        </p:nvSpPr>
        <p:spPr bwMode="ltGray">
          <a:xfrm>
            <a:off x="812801" y="3214832"/>
            <a:ext cx="4127500" cy="514350"/>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sp3d>
          </a:bodyPr>
          <a:lstStyle/>
          <a:p>
            <a:pPr algn="ctr"/>
            <a:r>
              <a:rPr lang="vi-VN" sz="3600" kern="10">
                <a:ln w="9525">
                  <a:round/>
                  <a:headEnd/>
                  <a:tailEnd/>
                </a:ln>
                <a:gradFill rotWithShape="1">
                  <a:gsLst>
                    <a:gs pos="0">
                      <a:srgbClr val="FFFFCC"/>
                    </a:gs>
                    <a:gs pos="100000">
                      <a:srgbClr val="FF9999"/>
                    </a:gs>
                  </a:gsLst>
                  <a:lin ang="5400000" scaled="1"/>
                </a:gradFill>
                <a:latin typeface="Times New Roman"/>
                <a:cs typeface="Times New Roman"/>
              </a:rPr>
              <a:t>Kinh tế nhà nước</a:t>
            </a:r>
            <a:endParaRPr lang="en-US" sz="3600" kern="10">
              <a:ln w="9525">
                <a:round/>
                <a:headEnd/>
                <a:tailEnd/>
              </a:ln>
              <a:gradFill rotWithShape="1">
                <a:gsLst>
                  <a:gs pos="0">
                    <a:srgbClr val="FFFFCC"/>
                  </a:gs>
                  <a:gs pos="100000">
                    <a:srgbClr val="FF9999"/>
                  </a:gs>
                </a:gsLst>
                <a:lin ang="5400000" scaled="1"/>
              </a:gradFill>
              <a:latin typeface="Times New Roman"/>
              <a:cs typeface="Times New Roman"/>
            </a:endParaRPr>
          </a:p>
        </p:txBody>
      </p:sp>
      <p:sp>
        <p:nvSpPr>
          <p:cNvPr id="26632" name="WordArt 9"/>
          <p:cNvSpPr>
            <a:spLocks noChangeArrowheads="1" noChangeShapeType="1" noTextEdit="1"/>
          </p:cNvSpPr>
          <p:nvPr/>
        </p:nvSpPr>
        <p:spPr bwMode="ltGray">
          <a:xfrm>
            <a:off x="7518401" y="2362201"/>
            <a:ext cx="3924300" cy="1177925"/>
          </a:xfrm>
          <a:prstGeom prst="rect">
            <a:avLst/>
          </a:prstGeom>
        </p:spPr>
        <p:txBody>
          <a:bodyPr wrap="none" fromWordArt="1">
            <a:prstTxWarp prst="textSlantUp">
              <a:avLst>
                <a:gd name="adj" fmla="val 32056"/>
              </a:avLst>
            </a:prstTxWarp>
          </a:bodyPr>
          <a:lstStyle/>
          <a:p>
            <a:pPr algn="ctr"/>
            <a:r>
              <a:rPr lang="en-US"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Arial"/>
                <a:cs typeface="Arial"/>
              </a:rPr>
              <a:t>Kinh tế tập thể</a:t>
            </a:r>
          </a:p>
        </p:txBody>
      </p:sp>
      <p:sp>
        <p:nvSpPr>
          <p:cNvPr id="26633" name="WordArt 10"/>
          <p:cNvSpPr>
            <a:spLocks noChangeArrowheads="1" noChangeShapeType="1" noTextEdit="1"/>
          </p:cNvSpPr>
          <p:nvPr/>
        </p:nvSpPr>
        <p:spPr bwMode="ltGray">
          <a:xfrm>
            <a:off x="2438400" y="5638800"/>
            <a:ext cx="3556000" cy="533400"/>
          </a:xfrm>
          <a:prstGeom prst="rect">
            <a:avLst/>
          </a:prstGeom>
        </p:spPr>
        <p:txBody>
          <a:bodyPr wrap="none" fromWordArt="1">
            <a:prstTxWarp prst="textPlain">
              <a:avLst>
                <a:gd name="adj" fmla="val 50000"/>
              </a:avLst>
            </a:prstTxWarp>
          </a:bodyPr>
          <a:lstStyle/>
          <a:p>
            <a:pPr algn="ctr"/>
            <a:r>
              <a:rPr lang="vi-VN" sz="3600" b="1" kern="10">
                <a:ln w="9525">
                  <a:solidFill>
                    <a:srgbClr val="000000"/>
                  </a:solidFill>
                  <a:round/>
                  <a:headEnd/>
                  <a:tailEnd/>
                </a:ln>
                <a:solidFill>
                  <a:srgbClr val="FFFFFF"/>
                </a:solidFill>
                <a:effectLst>
                  <a:outerShdw dist="35921" dir="2700000" algn="ctr" rotWithShape="0">
                    <a:srgbClr val="808080">
                      <a:alpha val="79999"/>
                    </a:srgbClr>
                  </a:outerShdw>
                </a:effectLst>
                <a:latin typeface="Arial"/>
                <a:cs typeface="Arial"/>
              </a:rPr>
              <a:t>Kinh tế tư nhân</a:t>
            </a:r>
            <a:endParaRPr lang="en-US" sz="3600" b="1" kern="10">
              <a:ln w="9525">
                <a:solidFill>
                  <a:srgbClr val="000000"/>
                </a:solidFill>
                <a:round/>
                <a:headEnd/>
                <a:tailEnd/>
              </a:ln>
              <a:solidFill>
                <a:srgbClr val="FFFFFF"/>
              </a:solidFill>
              <a:effectLst>
                <a:outerShdw dist="35921" dir="2700000" algn="ctr" rotWithShape="0">
                  <a:srgbClr val="808080">
                    <a:alpha val="79999"/>
                  </a:srgbClr>
                </a:outerShdw>
              </a:effectLst>
              <a:latin typeface="Arial"/>
              <a:cs typeface="Arial"/>
            </a:endParaRPr>
          </a:p>
        </p:txBody>
      </p:sp>
      <p:sp>
        <p:nvSpPr>
          <p:cNvPr id="26634" name="WordArt 11"/>
          <p:cNvSpPr>
            <a:spLocks noChangeArrowheads="1" noChangeShapeType="1" noTextEdit="1"/>
          </p:cNvSpPr>
          <p:nvPr/>
        </p:nvSpPr>
        <p:spPr bwMode="ltGray">
          <a:xfrm>
            <a:off x="8801101" y="5638800"/>
            <a:ext cx="3390900" cy="1219200"/>
          </a:xfrm>
          <a:prstGeom prst="rect">
            <a:avLst/>
          </a:prstGeom>
        </p:spPr>
        <p:txBody>
          <a:bodyPr wrap="none" fromWordArt="1">
            <a:prstTxWarp prst="textPlain">
              <a:avLst>
                <a:gd name="adj" fmla="val 50000"/>
              </a:avLst>
            </a:prstTxWarp>
          </a:bodyPr>
          <a:lstStyle/>
          <a:p>
            <a:pPr algn="ctr"/>
            <a:r>
              <a:rPr lang="vi-VN" sz="3600" kern="10">
                <a:ln w="12700">
                  <a:solidFill>
                    <a:srgbClr val="3333CC"/>
                  </a:solidFill>
                  <a:round/>
                  <a:headEnd/>
                  <a:tailEnd/>
                </a:ln>
                <a:solidFill>
                  <a:srgbClr val="B2B2B2">
                    <a:alpha val="50195"/>
                  </a:srgbClr>
                </a:solidFill>
                <a:effectLst>
                  <a:outerShdw dist="45791" dir="2021404" algn="ctr" rotWithShape="0">
                    <a:srgbClr val="9999FF"/>
                  </a:outerShdw>
                </a:effectLst>
                <a:latin typeface="Arial"/>
                <a:cs typeface="Arial"/>
              </a:rPr>
              <a:t>KT có vốn ĐT nước ngoài</a:t>
            </a:r>
            <a:endParaRPr lang="en-US" sz="3600" kern="10">
              <a:ln w="12700">
                <a:solidFill>
                  <a:srgbClr val="3333CC"/>
                </a:solidFill>
                <a:round/>
                <a:headEnd/>
                <a:tailEnd/>
              </a:ln>
              <a:solidFill>
                <a:srgbClr val="B2B2B2">
                  <a:alpha val="50195"/>
                </a:srgbClr>
              </a:solidFill>
              <a:effectLst>
                <a:outerShdw dist="45791" dir="2021404" algn="ctr" rotWithShape="0">
                  <a:srgbClr val="9999FF"/>
                </a:outerShdw>
              </a:effectLst>
              <a:latin typeface="Arial"/>
              <a:cs typeface="Arial"/>
            </a:endParaRPr>
          </a:p>
        </p:txBody>
      </p:sp>
      <p:sp>
        <p:nvSpPr>
          <p:cNvPr id="13" name="AutoShape 5"/>
          <p:cNvSpPr>
            <a:spLocks noChangeArrowheads="1"/>
          </p:cNvSpPr>
          <p:nvPr/>
        </p:nvSpPr>
        <p:spPr bwMode="ltGray">
          <a:xfrm>
            <a:off x="2124364" y="394855"/>
            <a:ext cx="711200" cy="838200"/>
          </a:xfrm>
          <a:prstGeom prst="notchedRightArrow">
            <a:avLst>
              <a:gd name="adj1" fmla="val 50000"/>
              <a:gd name="adj2" fmla="val 25000"/>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2"/>
          <p:cNvSpPr txBox="1">
            <a:spLocks noChangeArrowheads="1"/>
          </p:cNvSpPr>
          <p:nvPr/>
        </p:nvSpPr>
        <p:spPr bwMode="ltGray">
          <a:xfrm>
            <a:off x="266700" y="1448336"/>
            <a:ext cx="11779037" cy="132343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a:latin typeface="Times New Roman" pitchFamily="18" charset="0"/>
              </a:rPr>
              <a:t> </a:t>
            </a:r>
            <a:r>
              <a:rPr lang="en-US" sz="2000" smtClean="0">
                <a:latin typeface="Times New Roman" pitchFamily="18" charset="0"/>
              </a:rPr>
              <a:t>Là </a:t>
            </a:r>
            <a:r>
              <a:rPr lang="en-US" sz="2000">
                <a:latin typeface="Times New Roman" pitchFamily="18" charset="0"/>
              </a:rPr>
              <a:t>một nền kinh tế thị trường </a:t>
            </a:r>
            <a:r>
              <a:rPr lang="en-US" sz="2000" smtClean="0">
                <a:latin typeface="Times New Roman" pitchFamily="18" charset="0"/>
              </a:rPr>
              <a:t>nhiều hình thức sở hữu, nhiều </a:t>
            </a:r>
            <a:r>
              <a:rPr lang="en-US" sz="2000">
                <a:latin typeface="Times New Roman" pitchFamily="18" charset="0"/>
              </a:rPr>
              <a:t>thành phần kinh tế trong đó kinh tế nhà nước giữ vai trò chủ </a:t>
            </a:r>
            <a:r>
              <a:rPr lang="en-US" sz="2000" smtClean="0">
                <a:latin typeface="Times New Roman" pitchFamily="18" charset="0"/>
              </a:rPr>
              <a:t>đạo, kinh tế tập thể không ngừng được củng cố phát triển, kinh tế tư nhân là động lực quan trọng, </a:t>
            </a:r>
            <a:r>
              <a:rPr lang="vi-VN" sz="2000">
                <a:latin typeface="Times New Roman" pitchFamily="18" charset="0"/>
              </a:rPr>
              <a:t>kinh tế có vốn đầu tư nước ngoài ngày càng được khuyến khích phát triển</a:t>
            </a:r>
            <a:r>
              <a:rPr lang="en-US" sz="2000" smtClean="0">
                <a:latin typeface="Times New Roman" pitchFamily="18" charset="0"/>
              </a:rPr>
              <a:t>. Các chủ thể thuộc các thành phần kinh tế bình đẳng, hợp tác, cạnh tranh theo pháp luật.</a:t>
            </a:r>
            <a:endParaRPr lang="en-US" sz="2000">
              <a:latin typeface="Times New Roman" pitchFamily="18" charset="0"/>
            </a:endParaRPr>
          </a:p>
        </p:txBody>
      </p:sp>
      <p:sp>
        <p:nvSpPr>
          <p:cNvPr id="2" name="TextBox 1"/>
          <p:cNvSpPr txBox="1"/>
          <p:nvPr/>
        </p:nvSpPr>
        <p:spPr>
          <a:xfrm>
            <a:off x="3203865" y="581891"/>
            <a:ext cx="5597236" cy="400110"/>
          </a:xfrm>
          <a:prstGeom prst="rect">
            <a:avLst/>
          </a:prstGeom>
          <a:noFill/>
        </p:spPr>
        <p:txBody>
          <a:bodyPr wrap="square" rtlCol="0">
            <a:spAutoFit/>
          </a:bodyPr>
          <a:lstStyle/>
          <a:p>
            <a:r>
              <a:rPr lang="en-US" sz="2000" b="1" smtClean="0"/>
              <a:t>Về chế độ sở hữu và các thành phần kinh tế</a:t>
            </a:r>
            <a:endParaRPr lang="en-US" sz="2000" b="1"/>
          </a:p>
        </p:txBody>
      </p:sp>
    </p:spTree>
    <p:extLst>
      <p:ext uri="{BB962C8B-B14F-4D97-AF65-F5344CB8AC3E}">
        <p14:creationId xmlns:p14="http://schemas.microsoft.com/office/powerpoint/2010/main" val="257971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4"/>
          <p:cNvSpPr>
            <a:spLocks noChangeArrowheads="1"/>
          </p:cNvSpPr>
          <p:nvPr/>
        </p:nvSpPr>
        <p:spPr bwMode="ltGray">
          <a:xfrm>
            <a:off x="304800" y="2017839"/>
            <a:ext cx="11379200" cy="176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457200" algn="just"/>
            <a:r>
              <a:rPr lang="fr-FR" sz="2800"/>
              <a:t>Đại hội lần thứ III (9/1960) xác định</a:t>
            </a:r>
            <a:r>
              <a:rPr lang="fr-FR" sz="2800" smtClean="0"/>
              <a:t>: </a:t>
            </a:r>
          </a:p>
          <a:p>
            <a:pPr indent="457200" algn="just"/>
            <a:r>
              <a:rPr lang="fr-FR" sz="2800"/>
              <a:t>	</a:t>
            </a:r>
            <a:r>
              <a:rPr lang="fr-FR" sz="2800" smtClean="0"/>
              <a:t>- </a:t>
            </a:r>
            <a:r>
              <a:rPr lang="fr-FR" sz="2400" smtClean="0"/>
              <a:t>CNH xã hội chủ nghĩa được xem là trung tâm trong suốt thời kỳ quá độ ở nước ta.</a:t>
            </a:r>
            <a:endParaRPr lang="en-US" sz="500"/>
          </a:p>
          <a:p>
            <a:pPr indent="457200" algn="just">
              <a:lnSpc>
                <a:spcPct val="120000"/>
              </a:lnSpc>
            </a:pPr>
            <a:r>
              <a:rPr lang="fr-FR" sz="2400" b="1">
                <a:solidFill>
                  <a:srgbClr val="FF0000"/>
                </a:solidFill>
              </a:rPr>
              <a:t>	- Mục tiêu cơ bản của công nghiệp hoá:</a:t>
            </a:r>
            <a:r>
              <a:rPr lang="fr-FR" sz="2000">
                <a:solidFill>
                  <a:schemeClr val="folHlink"/>
                </a:solidFill>
              </a:rPr>
              <a:t> </a:t>
            </a:r>
            <a:r>
              <a:rPr lang="fr-FR" sz="2000">
                <a:solidFill>
                  <a:srgbClr val="000066"/>
                </a:solidFill>
              </a:rPr>
              <a:t>Xây dựng một nền kinh tế xã hội chủ nghĩa cân đối và hiện đại; bước đầu xây dựng cơ sở vật chất kỹ thuật của chủ nghĩa xã hội.</a:t>
            </a:r>
          </a:p>
        </p:txBody>
      </p:sp>
      <p:pic>
        <p:nvPicPr>
          <p:cNvPr id="452611" name="Picture 3" descr="Cau_treo[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4114800"/>
            <a:ext cx="5080000" cy="27432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2612" name="Picture 4" descr="22-tang-quan-3_A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4343400"/>
            <a:ext cx="5080000" cy="22860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25" name="Rectangle 8"/>
          <p:cNvSpPr>
            <a:spLocks noChangeArrowheads="1"/>
          </p:cNvSpPr>
          <p:nvPr/>
        </p:nvSpPr>
        <p:spPr bwMode="auto">
          <a:xfrm>
            <a:off x="2225964" y="640813"/>
            <a:ext cx="664094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en-US" sz="2800" b="1" smtClean="0">
                <a:solidFill>
                  <a:srgbClr val="0000CC"/>
                </a:solidFill>
              </a:rPr>
              <a:t>Chủ </a:t>
            </a:r>
            <a:r>
              <a:rPr lang="en-US" sz="2800" b="1">
                <a:solidFill>
                  <a:srgbClr val="0000CC"/>
                </a:solidFill>
              </a:rPr>
              <a:t>trương của Đảng về công nghiệp </a:t>
            </a:r>
            <a:r>
              <a:rPr lang="en-US" sz="2800" b="1" smtClean="0">
                <a:solidFill>
                  <a:srgbClr val="0000CC"/>
                </a:solidFill>
              </a:rPr>
              <a:t>hoá</a:t>
            </a:r>
            <a:endParaRPr lang="en-US" sz="2800">
              <a:solidFill>
                <a:srgbClr val="0000CC"/>
              </a:solidFill>
            </a:endParaRPr>
          </a:p>
        </p:txBody>
      </p:sp>
    </p:spTree>
    <p:extLst>
      <p:ext uri="{BB962C8B-B14F-4D97-AF65-F5344CB8AC3E}">
        <p14:creationId xmlns:p14="http://schemas.microsoft.com/office/powerpoint/2010/main" val="1540455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withEffect">
                                  <p:stCondLst>
                                    <p:cond delay="0"/>
                                  </p:stCondLst>
                                  <p:childTnLst>
                                    <p:set>
                                      <p:cBhvr>
                                        <p:cTn id="6" dur="1" fill="hold">
                                          <p:stCondLst>
                                            <p:cond delay="0"/>
                                          </p:stCondLst>
                                        </p:cTn>
                                        <p:tgtEl>
                                          <p:spTgt spid="452611"/>
                                        </p:tgtEl>
                                        <p:attrNameLst>
                                          <p:attrName>style.visibility</p:attrName>
                                        </p:attrNameLst>
                                      </p:cBhvr>
                                      <p:to>
                                        <p:strVal val="visible"/>
                                      </p:to>
                                    </p:set>
                                    <p:anim to="" calcmode="lin" valueType="num">
                                      <p:cBhvr>
                                        <p:cTn id="7" dur="1" fill="hold"/>
                                        <p:tgtEl>
                                          <p:spTgt spid="452611"/>
                                        </p:tgtEl>
                                        <p:attrNameLst>
                                          <p:attrName/>
                                        </p:attrNameLst>
                                      </p:cBhvr>
                                    </p:anim>
                                  </p:childTnLst>
                                </p:cTn>
                              </p:par>
                              <p:par>
                                <p:cTn id="8" presetID="22" presetClass="entr" presetSubtype="4" fill="hold" nodeType="withEffect">
                                  <p:stCondLst>
                                    <p:cond delay="0"/>
                                  </p:stCondLst>
                                  <p:childTnLst>
                                    <p:set>
                                      <p:cBhvr>
                                        <p:cTn id="9" dur="1" fill="hold">
                                          <p:stCondLst>
                                            <p:cond delay="0"/>
                                          </p:stCondLst>
                                        </p:cTn>
                                        <p:tgtEl>
                                          <p:spTgt spid="452612"/>
                                        </p:tgtEl>
                                        <p:attrNameLst>
                                          <p:attrName>style.visibility</p:attrName>
                                        </p:attrNameLst>
                                      </p:cBhvr>
                                      <p:to>
                                        <p:strVal val="visible"/>
                                      </p:to>
                                    </p:set>
                                    <p:animEffect transition="in" filter="wipe(down)">
                                      <p:cBhvr>
                                        <p:cTn id="10" dur="500"/>
                                        <p:tgtEl>
                                          <p:spTgt spid="4526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176132">
                                            <p:txEl>
                                              <p:pRg st="0" end="0"/>
                                            </p:txEl>
                                          </p:spTgt>
                                        </p:tgtEl>
                                        <p:attrNameLst>
                                          <p:attrName>style.visibility</p:attrName>
                                        </p:attrNameLst>
                                      </p:cBhvr>
                                      <p:to>
                                        <p:strVal val="visible"/>
                                      </p:to>
                                    </p:set>
                                    <p:animEffect transition="in" filter="box(in)">
                                      <p:cBhvr>
                                        <p:cTn id="15" dur="500"/>
                                        <p:tgtEl>
                                          <p:spTgt spid="17613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76132">
                                            <p:txEl>
                                              <p:pRg st="1" end="1"/>
                                            </p:txEl>
                                          </p:spTgt>
                                        </p:tgtEl>
                                        <p:attrNameLst>
                                          <p:attrName>style.visibility</p:attrName>
                                        </p:attrNameLst>
                                      </p:cBhvr>
                                      <p:to>
                                        <p:strVal val="visible"/>
                                      </p:to>
                                    </p:set>
                                    <p:animEffect transition="in" filter="box(in)">
                                      <p:cBhvr>
                                        <p:cTn id="20" dur="500"/>
                                        <p:tgtEl>
                                          <p:spTgt spid="176132">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176132">
                                            <p:txEl>
                                              <p:pRg st="2" end="2"/>
                                            </p:txEl>
                                          </p:spTgt>
                                        </p:tgtEl>
                                        <p:attrNameLst>
                                          <p:attrName>style.visibility</p:attrName>
                                        </p:attrNameLst>
                                      </p:cBhvr>
                                      <p:to>
                                        <p:strVal val="visible"/>
                                      </p:to>
                                    </p:set>
                                    <p:animEffect transition="in" filter="box(in)">
                                      <p:cBhvr>
                                        <p:cTn id="25" dur="500"/>
                                        <p:tgtEl>
                                          <p:spTgt spid="1761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ltGray">
          <a:xfrm>
            <a:off x="2540000" y="1981201"/>
            <a:ext cx="93472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sz="3200">
                <a:solidFill>
                  <a:srgbClr val="0000FF"/>
                </a:solidFill>
                <a:latin typeface="Times New Roman" pitchFamily="18" charset="0"/>
              </a:rPr>
              <a:t>Thực hiện nhiều hình thức phân phối trong đó phân phối theo lao động giữ vai trò chủ đạo.</a:t>
            </a:r>
          </a:p>
        </p:txBody>
      </p:sp>
      <p:pic>
        <p:nvPicPr>
          <p:cNvPr id="27651" name="Picture 4" descr="images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759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AutoShape 6"/>
          <p:cNvSpPr>
            <a:spLocks noChangeArrowheads="1"/>
          </p:cNvSpPr>
          <p:nvPr/>
        </p:nvSpPr>
        <p:spPr bwMode="ltGray">
          <a:xfrm>
            <a:off x="1320800" y="2209800"/>
            <a:ext cx="711200" cy="838200"/>
          </a:xfrm>
          <a:prstGeom prst="notchedRightArrow">
            <a:avLst>
              <a:gd name="adj1" fmla="val 50000"/>
              <a:gd name="adj2" fmla="val 25000"/>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711" name="Text Box 7"/>
          <p:cNvSpPr txBox="1">
            <a:spLocks noChangeArrowheads="1"/>
          </p:cNvSpPr>
          <p:nvPr/>
        </p:nvSpPr>
        <p:spPr bwMode="ltGray">
          <a:xfrm>
            <a:off x="3759200" y="4267200"/>
            <a:ext cx="8026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50000"/>
              </a:spcBef>
            </a:pPr>
            <a:r>
              <a:rPr lang="en-US" sz="2400"/>
              <a:t>Các loại phân phối: Phân phối theo lao động, theo tài sản hay vốn cổ phần, theo các quỹ phúc lợi tập thể hay xã hội</a:t>
            </a:r>
          </a:p>
        </p:txBody>
      </p:sp>
      <p:sp>
        <p:nvSpPr>
          <p:cNvPr id="200712" name="AutoShape 8"/>
          <p:cNvSpPr>
            <a:spLocks noChangeArrowheads="1"/>
          </p:cNvSpPr>
          <p:nvPr/>
        </p:nvSpPr>
        <p:spPr bwMode="ltGray">
          <a:xfrm rot="-823813">
            <a:off x="2540000" y="3581400"/>
            <a:ext cx="711200" cy="1295400"/>
          </a:xfrm>
          <a:prstGeom prst="curvedRightArrow">
            <a:avLst>
              <a:gd name="adj1" fmla="val 48571"/>
              <a:gd name="adj2" fmla="val 97143"/>
              <a:gd name="adj3" fmla="val 33333"/>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886238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0712"/>
                                        </p:tgtEl>
                                        <p:attrNameLst>
                                          <p:attrName>style.visibility</p:attrName>
                                        </p:attrNameLst>
                                      </p:cBhvr>
                                      <p:to>
                                        <p:strVal val="visible"/>
                                      </p:to>
                                    </p:set>
                                    <p:animEffect transition="in" filter="checkerboard(across)">
                                      <p:cBhvr>
                                        <p:cTn id="7" dur="500"/>
                                        <p:tgtEl>
                                          <p:spTgt spid="2007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00711"/>
                                        </p:tgtEl>
                                        <p:attrNameLst>
                                          <p:attrName>style.visibility</p:attrName>
                                        </p:attrNameLst>
                                      </p:cBhvr>
                                      <p:to>
                                        <p:strVal val="visible"/>
                                      </p:to>
                                    </p:set>
                                    <p:animEffect transition="in" filter="checkerboard(across)">
                                      <p:cBhvr>
                                        <p:cTn id="12" dur="500"/>
                                        <p:tgtEl>
                                          <p:spTgt spid="200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1" grpId="0"/>
      <p:bldP spid="2007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ltGray">
          <a:xfrm>
            <a:off x="2032000" y="2590801"/>
            <a:ext cx="97536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sz="3200">
                <a:solidFill>
                  <a:srgbClr val="0000FF"/>
                </a:solidFill>
              </a:rPr>
              <a:t>Cơ chế vận hành là cơ chế thị trường có sự quản lý của nhà nước theo định hướng xã hội chủ nghĩa</a:t>
            </a:r>
          </a:p>
        </p:txBody>
      </p:sp>
      <p:pic>
        <p:nvPicPr>
          <p:cNvPr id="28675" name="Picture 3" descr="DH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925"/>
            <a:ext cx="61976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AutoShape 4"/>
          <p:cNvSpPr>
            <a:spLocks noChangeArrowheads="1"/>
          </p:cNvSpPr>
          <p:nvPr/>
        </p:nvSpPr>
        <p:spPr bwMode="ltGray">
          <a:xfrm>
            <a:off x="711200" y="2667000"/>
            <a:ext cx="711200" cy="838200"/>
          </a:xfrm>
          <a:prstGeom prst="notchedRightArrow">
            <a:avLst>
              <a:gd name="adj1" fmla="val 50000"/>
              <a:gd name="adj2" fmla="val 25000"/>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733" name="Text Box 5"/>
          <p:cNvSpPr txBox="1">
            <a:spLocks noChangeArrowheads="1"/>
          </p:cNvSpPr>
          <p:nvPr/>
        </p:nvSpPr>
        <p:spPr bwMode="ltGray">
          <a:xfrm>
            <a:off x="2946400" y="4800600"/>
            <a:ext cx="8839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50000"/>
              </a:spcBef>
            </a:pPr>
            <a:r>
              <a:rPr lang="en-US" sz="2400"/>
              <a:t>Quản lý của nhà nước pháp quyền XHCN (nhà nước của dân, do dân, vì dân) =&gt; nhằm sửa chữa những thất bại của thị trường và thực hiện các mục tiêu xã hội đảm bảo cho nền kinh tế theo đúng định hướng XHCN</a:t>
            </a:r>
          </a:p>
        </p:txBody>
      </p:sp>
      <p:sp>
        <p:nvSpPr>
          <p:cNvPr id="201734" name="AutoShape 6"/>
          <p:cNvSpPr>
            <a:spLocks noChangeArrowheads="1"/>
          </p:cNvSpPr>
          <p:nvPr/>
        </p:nvSpPr>
        <p:spPr bwMode="ltGray">
          <a:xfrm rot="-823813">
            <a:off x="2235200" y="4191000"/>
            <a:ext cx="711200" cy="1295400"/>
          </a:xfrm>
          <a:prstGeom prst="curvedRightArrow">
            <a:avLst>
              <a:gd name="adj1" fmla="val 48571"/>
              <a:gd name="adj2" fmla="val 97143"/>
              <a:gd name="adj3" fmla="val 33333"/>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919796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1734"/>
                                        </p:tgtEl>
                                        <p:attrNameLst>
                                          <p:attrName>style.visibility</p:attrName>
                                        </p:attrNameLst>
                                      </p:cBhvr>
                                      <p:to>
                                        <p:strVal val="visible"/>
                                      </p:to>
                                    </p:set>
                                    <p:animEffect transition="in" filter="checkerboard(across)">
                                      <p:cBhvr>
                                        <p:cTn id="7" dur="500"/>
                                        <p:tgtEl>
                                          <p:spTgt spid="2017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01733"/>
                                        </p:tgtEl>
                                        <p:attrNameLst>
                                          <p:attrName>style.visibility</p:attrName>
                                        </p:attrNameLst>
                                      </p:cBhvr>
                                      <p:to>
                                        <p:strVal val="visible"/>
                                      </p:to>
                                    </p:set>
                                    <p:animEffect transition="in" filter="checkerboard(across)">
                                      <p:cBhvr>
                                        <p:cTn id="12" dur="500"/>
                                        <p:tgtEl>
                                          <p:spTgt spid="201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3" grpId="0"/>
      <p:bldP spid="2017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Text Box 4"/>
          <p:cNvSpPr txBox="1">
            <a:spLocks noChangeArrowheads="1"/>
          </p:cNvSpPr>
          <p:nvPr/>
        </p:nvSpPr>
        <p:spPr bwMode="ltGray">
          <a:xfrm>
            <a:off x="914400" y="1163783"/>
            <a:ext cx="10668000" cy="3490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20000"/>
              </a:spcBef>
            </a:pPr>
            <a:r>
              <a:rPr lang="en-US" sz="2400">
                <a:latin typeface="Times New Roman" pitchFamily="18" charset="0"/>
              </a:rPr>
              <a:t>Nhà nước điều tiết nền kinh tế thông qua việc thực hiện các chức năng sau:</a:t>
            </a:r>
          </a:p>
          <a:p>
            <a:pPr algn="just" eaLnBrk="1" hangingPunct="1">
              <a:spcBef>
                <a:spcPct val="20000"/>
              </a:spcBef>
              <a:buFontTx/>
              <a:buChar char="-"/>
            </a:pPr>
            <a:r>
              <a:rPr lang="en-US" sz="2400">
                <a:latin typeface="Times New Roman" pitchFamily="18" charset="0"/>
              </a:rPr>
              <a:t> Phải định hướng cho sự phát triển thông qua các chiến lược kế hoạch, quy hoạch, các dự án kinh tế...</a:t>
            </a:r>
          </a:p>
          <a:p>
            <a:pPr algn="just" eaLnBrk="1" hangingPunct="1">
              <a:spcBef>
                <a:spcPct val="20000"/>
              </a:spcBef>
              <a:buFontTx/>
              <a:buChar char="-"/>
            </a:pPr>
            <a:r>
              <a:rPr lang="en-US" sz="2400">
                <a:latin typeface="Times New Roman" pitchFamily="18" charset="0"/>
              </a:rPr>
              <a:t> Ổn định kinh tế vĩ mô: chống thất nghiệp, khủng hoảng, lạm phát</a:t>
            </a:r>
          </a:p>
          <a:p>
            <a:pPr algn="just" eaLnBrk="1" hangingPunct="1">
              <a:spcBef>
                <a:spcPct val="20000"/>
              </a:spcBef>
              <a:buFontTx/>
              <a:buChar char="-"/>
            </a:pPr>
            <a:r>
              <a:rPr lang="en-US" sz="2400">
                <a:latin typeface="Times New Roman" pitchFamily="18" charset="0"/>
              </a:rPr>
              <a:t> Xây dựng hệ thống pháp luật thực hiện chức năng của nhà nước</a:t>
            </a:r>
          </a:p>
          <a:p>
            <a:pPr algn="just" eaLnBrk="1" hangingPunct="1">
              <a:spcBef>
                <a:spcPct val="20000"/>
              </a:spcBef>
              <a:buFontTx/>
              <a:buChar char="-"/>
            </a:pPr>
            <a:r>
              <a:rPr lang="en-US" sz="2400">
                <a:latin typeface="Times New Roman" pitchFamily="18" charset="0"/>
              </a:rPr>
              <a:t> Sửa chữa những thất bại, những khuyết tật của cơ chế thị trường</a:t>
            </a:r>
          </a:p>
          <a:p>
            <a:pPr algn="just" eaLnBrk="1" hangingPunct="1">
              <a:spcBef>
                <a:spcPct val="20000"/>
              </a:spcBef>
              <a:buFontTx/>
              <a:buChar char="-"/>
            </a:pPr>
            <a:r>
              <a:rPr lang="en-US" sz="2400">
                <a:latin typeface="Times New Roman" pitchFamily="18" charset="0"/>
              </a:rPr>
              <a:t> Thực hiện phân phối và phân phối lại thu nhập quốc dân</a:t>
            </a:r>
          </a:p>
          <a:p>
            <a:pPr algn="just" eaLnBrk="1" hangingPunct="1">
              <a:spcBef>
                <a:spcPct val="20000"/>
              </a:spcBef>
              <a:buFontTx/>
              <a:buChar char="-"/>
            </a:pPr>
            <a:r>
              <a:rPr lang="en-US" sz="2400">
                <a:latin typeface="Times New Roman" pitchFamily="18" charset="0"/>
              </a:rPr>
              <a:t> Quản lý tài sản quốc gia</a:t>
            </a:r>
          </a:p>
        </p:txBody>
      </p:sp>
      <p:sp>
        <p:nvSpPr>
          <p:cNvPr id="203781" name="AutoShape 5"/>
          <p:cNvSpPr>
            <a:spLocks noChangeArrowheads="1"/>
          </p:cNvSpPr>
          <p:nvPr/>
        </p:nvSpPr>
        <p:spPr bwMode="ltGray">
          <a:xfrm>
            <a:off x="2235200" y="6019800"/>
            <a:ext cx="508000" cy="609600"/>
          </a:xfrm>
          <a:prstGeom prst="rightArrow">
            <a:avLst>
              <a:gd name="adj1" fmla="val 50000"/>
              <a:gd name="adj2" fmla="val 25000"/>
            </a:avLst>
          </a:prstGeom>
          <a:solidFill>
            <a:srgbClr val="99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782" name="Text Box 6"/>
          <p:cNvSpPr txBox="1">
            <a:spLocks noChangeArrowheads="1"/>
          </p:cNvSpPr>
          <p:nvPr/>
        </p:nvSpPr>
        <p:spPr bwMode="ltGray">
          <a:xfrm>
            <a:off x="3657600" y="5943601"/>
            <a:ext cx="7924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a:t>Công cụ: hệ thống pháp luật, kế hoạch hoá, chính sách tài khoá, chính sách tài chính tiền tệ</a:t>
            </a:r>
          </a:p>
        </p:txBody>
      </p:sp>
    </p:spTree>
    <p:extLst>
      <p:ext uri="{BB962C8B-B14F-4D97-AF65-F5344CB8AC3E}">
        <p14:creationId xmlns:p14="http://schemas.microsoft.com/office/powerpoint/2010/main" val="30335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3782"/>
                                        </p:tgtEl>
                                        <p:attrNameLst>
                                          <p:attrName>style.visibility</p:attrName>
                                        </p:attrNameLst>
                                      </p:cBhvr>
                                      <p:to>
                                        <p:strVal val="visible"/>
                                      </p:to>
                                    </p:set>
                                    <p:animEffect transition="in" filter="checkerboard(across)">
                                      <p:cBhvr>
                                        <p:cTn id="7" dur="500"/>
                                        <p:tgtEl>
                                          <p:spTgt spid="20378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03781"/>
                                        </p:tgtEl>
                                        <p:attrNameLst>
                                          <p:attrName>style.visibility</p:attrName>
                                        </p:attrNameLst>
                                      </p:cBhvr>
                                      <p:to>
                                        <p:strVal val="visible"/>
                                      </p:to>
                                    </p:set>
                                    <p:animEffect transition="in" filter="checkerboard(across)">
                                      <p:cBhvr>
                                        <p:cTn id="10" dur="500"/>
                                        <p:tgtEl>
                                          <p:spTgt spid="20378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03780">
                                            <p:txEl>
                                              <p:pRg st="1" end="1"/>
                                            </p:txEl>
                                          </p:spTgt>
                                        </p:tgtEl>
                                        <p:attrNameLst>
                                          <p:attrName>style.visibility</p:attrName>
                                        </p:attrNameLst>
                                      </p:cBhvr>
                                      <p:to>
                                        <p:strVal val="visible"/>
                                      </p:to>
                                    </p:set>
                                    <p:animEffect transition="in" filter="checkerboard(across)">
                                      <p:cBhvr>
                                        <p:cTn id="15" dur="500"/>
                                        <p:tgtEl>
                                          <p:spTgt spid="203780">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03780">
                                            <p:txEl>
                                              <p:pRg st="2" end="2"/>
                                            </p:txEl>
                                          </p:spTgt>
                                        </p:tgtEl>
                                        <p:attrNameLst>
                                          <p:attrName>style.visibility</p:attrName>
                                        </p:attrNameLst>
                                      </p:cBhvr>
                                      <p:to>
                                        <p:strVal val="visible"/>
                                      </p:to>
                                    </p:set>
                                    <p:animEffect transition="in" filter="checkerboard(across)">
                                      <p:cBhvr>
                                        <p:cTn id="20" dur="500"/>
                                        <p:tgtEl>
                                          <p:spTgt spid="203780">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203780">
                                            <p:txEl>
                                              <p:pRg st="3" end="3"/>
                                            </p:txEl>
                                          </p:spTgt>
                                        </p:tgtEl>
                                        <p:attrNameLst>
                                          <p:attrName>style.visibility</p:attrName>
                                        </p:attrNameLst>
                                      </p:cBhvr>
                                      <p:to>
                                        <p:strVal val="visible"/>
                                      </p:to>
                                    </p:set>
                                    <p:animEffect transition="in" filter="checkerboard(across)">
                                      <p:cBhvr>
                                        <p:cTn id="25" dur="500"/>
                                        <p:tgtEl>
                                          <p:spTgt spid="203780">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03780">
                                            <p:txEl>
                                              <p:pRg st="4" end="4"/>
                                            </p:txEl>
                                          </p:spTgt>
                                        </p:tgtEl>
                                        <p:attrNameLst>
                                          <p:attrName>style.visibility</p:attrName>
                                        </p:attrNameLst>
                                      </p:cBhvr>
                                      <p:to>
                                        <p:strVal val="visible"/>
                                      </p:to>
                                    </p:set>
                                    <p:animEffect transition="in" filter="checkerboard(across)">
                                      <p:cBhvr>
                                        <p:cTn id="30" dur="500"/>
                                        <p:tgtEl>
                                          <p:spTgt spid="203780">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203780">
                                            <p:txEl>
                                              <p:pRg st="5" end="5"/>
                                            </p:txEl>
                                          </p:spTgt>
                                        </p:tgtEl>
                                        <p:attrNameLst>
                                          <p:attrName>style.visibility</p:attrName>
                                        </p:attrNameLst>
                                      </p:cBhvr>
                                      <p:to>
                                        <p:strVal val="visible"/>
                                      </p:to>
                                    </p:set>
                                    <p:animEffect transition="in" filter="checkerboard(across)">
                                      <p:cBhvr>
                                        <p:cTn id="35" dur="500"/>
                                        <p:tgtEl>
                                          <p:spTgt spid="203780">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nodeType="clickEffect">
                                  <p:stCondLst>
                                    <p:cond delay="0"/>
                                  </p:stCondLst>
                                  <p:childTnLst>
                                    <p:set>
                                      <p:cBhvr>
                                        <p:cTn id="39" dur="1" fill="hold">
                                          <p:stCondLst>
                                            <p:cond delay="0"/>
                                          </p:stCondLst>
                                        </p:cTn>
                                        <p:tgtEl>
                                          <p:spTgt spid="203780">
                                            <p:txEl>
                                              <p:pRg st="6" end="6"/>
                                            </p:txEl>
                                          </p:spTgt>
                                        </p:tgtEl>
                                        <p:attrNameLst>
                                          <p:attrName>style.visibility</p:attrName>
                                        </p:attrNameLst>
                                      </p:cBhvr>
                                      <p:to>
                                        <p:strVal val="visible"/>
                                      </p:to>
                                    </p:set>
                                    <p:animEffect transition="in" filter="checkerboard(across)">
                                      <p:cBhvr>
                                        <p:cTn id="40" dur="500"/>
                                        <p:tgtEl>
                                          <p:spTgt spid="20378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1" grpId="0" animBg="1"/>
      <p:bldP spid="20378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ltGray">
          <a:xfrm>
            <a:off x="2743200" y="3657600"/>
            <a:ext cx="8940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800">
                <a:solidFill>
                  <a:srgbClr val="0000FF"/>
                </a:solidFill>
              </a:rPr>
              <a:t>Thúc đẩy tăng trưởng kinh tế đồng thời với bảo đảm công bằng xã hội</a:t>
            </a:r>
          </a:p>
        </p:txBody>
      </p:sp>
      <p:sp>
        <p:nvSpPr>
          <p:cNvPr id="30723" name="AutoShape 5"/>
          <p:cNvSpPr>
            <a:spLocks noChangeArrowheads="1"/>
          </p:cNvSpPr>
          <p:nvPr/>
        </p:nvSpPr>
        <p:spPr bwMode="ltGray">
          <a:xfrm>
            <a:off x="1625600" y="3429000"/>
            <a:ext cx="711200" cy="838200"/>
          </a:xfrm>
          <a:prstGeom prst="notchedRightArrow">
            <a:avLst>
              <a:gd name="adj1" fmla="val 50000"/>
              <a:gd name="adj2" fmla="val 25000"/>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0724" name="Picture 6" descr="balanc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990601"/>
            <a:ext cx="5486400"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2638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1" descr="w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200" y="1295400"/>
            <a:ext cx="2051051" cy="1735138"/>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31747" name="Picture 13" descr="vietna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1905000"/>
            <a:ext cx="2336800" cy="2514600"/>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31748" name="Picture 19" descr="asean_Lead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73550"/>
            <a:ext cx="5080000" cy="2584450"/>
          </a:xfrm>
          <a:prstGeom prst="rect">
            <a:avLst/>
          </a:prstGeom>
          <a:noFill/>
          <a:ln w="57150">
            <a:solidFill>
              <a:srgbClr val="808080"/>
            </a:solidFill>
            <a:miter lim="800000"/>
            <a:headEnd/>
            <a:tailEnd/>
          </a:ln>
          <a:extLst>
            <a:ext uri="{909E8E84-426E-40DD-AFC4-6F175D3DCCD1}">
              <a14:hiddenFill xmlns:a14="http://schemas.microsoft.com/office/drawing/2010/main">
                <a:solidFill>
                  <a:srgbClr val="FFFFFF"/>
                </a:solidFill>
              </a14:hiddenFill>
            </a:ext>
          </a:extLst>
        </p:spPr>
      </p:pic>
      <p:pic>
        <p:nvPicPr>
          <p:cNvPr id="31749" name="Picture 20" descr="_40154874_asemclapping_afp203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7200" y="4038600"/>
            <a:ext cx="4978400" cy="2819400"/>
          </a:xfrm>
          <a:prstGeom prst="rect">
            <a:avLst/>
          </a:prstGeom>
          <a:noFill/>
          <a:ln w="5715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31750" name="Picture 21" descr="apec">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01" y="2438400"/>
            <a:ext cx="2400300" cy="1589088"/>
          </a:xfrm>
          <a:prstGeom prst="rect">
            <a:avLst/>
          </a:prstGeom>
          <a:noFill/>
          <a:ln w="57150">
            <a:solidFill>
              <a:srgbClr val="99CCFF"/>
            </a:solidFill>
            <a:miter lim="800000"/>
            <a:headEnd/>
            <a:tailEnd/>
          </a:ln>
          <a:extLst>
            <a:ext uri="{909E8E84-426E-40DD-AFC4-6F175D3DCCD1}">
              <a14:hiddenFill xmlns:a14="http://schemas.microsoft.com/office/drawing/2010/main">
                <a:solidFill>
                  <a:srgbClr val="FFFFFF"/>
                </a:solidFill>
              </a14:hiddenFill>
            </a:ext>
          </a:extLst>
        </p:spPr>
      </p:pic>
      <p:sp>
        <p:nvSpPr>
          <p:cNvPr id="31751" name="Text Box 7"/>
          <p:cNvSpPr txBox="1">
            <a:spLocks noChangeArrowheads="1"/>
          </p:cNvSpPr>
          <p:nvPr/>
        </p:nvSpPr>
        <p:spPr bwMode="ltGray">
          <a:xfrm>
            <a:off x="2540000" y="304800"/>
            <a:ext cx="8128000" cy="94615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800" b="1">
                <a:latin typeface="Times New Roman" pitchFamily="18" charset="0"/>
              </a:rPr>
              <a:t>Kinh tế thị trường nước ta là nền kinh tế mở hội nhập</a:t>
            </a:r>
          </a:p>
        </p:txBody>
      </p:sp>
      <p:sp>
        <p:nvSpPr>
          <p:cNvPr id="31752" name="AutoShape 8"/>
          <p:cNvSpPr>
            <a:spLocks noChangeArrowheads="1"/>
          </p:cNvSpPr>
          <p:nvPr/>
        </p:nvSpPr>
        <p:spPr bwMode="ltGray">
          <a:xfrm>
            <a:off x="1016000" y="228600"/>
            <a:ext cx="711200" cy="838200"/>
          </a:xfrm>
          <a:prstGeom prst="notchedRightArrow">
            <a:avLst>
              <a:gd name="adj1" fmla="val 50000"/>
              <a:gd name="adj2" fmla="val 25000"/>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5125214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2"/>
          <p:cNvSpPr>
            <a:spLocks noChangeArrowheads="1" noChangeShapeType="1" noTextEdit="1"/>
          </p:cNvSpPr>
          <p:nvPr/>
        </p:nvSpPr>
        <p:spPr bwMode="auto">
          <a:xfrm>
            <a:off x="1654320" y="1984375"/>
            <a:ext cx="8805862" cy="1571625"/>
          </a:xfrm>
          <a:prstGeom prst="rect">
            <a:avLst/>
          </a:prstGeom>
        </p:spPr>
        <p:txBody>
          <a:bodyPr wrap="none" fromWordArt="1">
            <a:prstTxWarp prst="textPlain">
              <a:avLst>
                <a:gd name="adj" fmla="val 50000"/>
              </a:avLst>
            </a:prstTxWarp>
          </a:bodyPr>
          <a:lstStyle/>
          <a:p>
            <a:pPr algn="ctr"/>
            <a:r>
              <a:rPr lang="vi-VN" sz="3600" kern="10">
                <a:ln w="12700">
                  <a:solidFill>
                    <a:srgbClr val="3366FF"/>
                  </a:solidFill>
                  <a:round/>
                  <a:headEnd/>
                  <a:tailEnd/>
                </a:ln>
                <a:solidFill>
                  <a:srgbClr val="FF0000"/>
                </a:solidFill>
                <a:effectLst>
                  <a:outerShdw dist="35921" dir="2700000" sy="50000" kx="2115830" algn="bl" rotWithShape="0">
                    <a:srgbClr val="C0C0C0">
                      <a:alpha val="80000"/>
                    </a:srgbClr>
                  </a:outerShdw>
                </a:effectLst>
                <a:latin typeface="Times New Roman"/>
                <a:cs typeface="Times New Roman"/>
              </a:rPr>
              <a:t>ĐƯỜNG LỐI XÂY DỰNG HỆ THỐNG CHÍNH TRỊ</a:t>
            </a:r>
            <a:endParaRPr lang="en-US" sz="3600" kern="10">
              <a:ln w="12700">
                <a:solidFill>
                  <a:srgbClr val="3366FF"/>
                </a:solidFill>
                <a:round/>
                <a:headEnd/>
                <a:tailEnd/>
              </a:ln>
              <a:solidFill>
                <a:srgbClr val="FF0000"/>
              </a:solidFill>
              <a:effectLst>
                <a:outerShdw dist="35921" dir="2700000" sy="50000" kx="2115830" algn="bl" rotWithShape="0">
                  <a:srgbClr val="C0C0C0">
                    <a:alpha val="80000"/>
                  </a:srgbClr>
                </a:outerShdw>
              </a:effectLst>
              <a:latin typeface="Times New Roman"/>
              <a:cs typeface="Times New Roman"/>
            </a:endParaRPr>
          </a:p>
        </p:txBody>
      </p:sp>
    </p:spTree>
    <p:extLst>
      <p:ext uri="{BB962C8B-B14F-4D97-AF65-F5344CB8AC3E}">
        <p14:creationId xmlns:p14="http://schemas.microsoft.com/office/powerpoint/2010/main" val="37355312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WordArt 4"/>
          <p:cNvSpPr>
            <a:spLocks noChangeArrowheads="1" noChangeShapeType="1" noTextEdit="1"/>
          </p:cNvSpPr>
          <p:nvPr/>
        </p:nvSpPr>
        <p:spPr bwMode="ltGray">
          <a:xfrm>
            <a:off x="1828800" y="1143000"/>
            <a:ext cx="8534400" cy="533400"/>
          </a:xfrm>
          <a:prstGeom prst="rect">
            <a:avLst/>
          </a:prstGeom>
        </p:spPr>
        <p:txBody>
          <a:bodyPr wrap="none" fromWordArt="1">
            <a:prstTxWarp prst="textPlain">
              <a:avLst>
                <a:gd name="adj" fmla="val 50000"/>
              </a:avLst>
            </a:prstTxWarp>
          </a:bodyPr>
          <a:lstStyle/>
          <a:p>
            <a:pPr algn="ctr"/>
            <a:r>
              <a:rPr lang="en-US" sz="36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a:cs typeface="Arial"/>
              </a:rPr>
              <a:t>HỆ THỐNG CHÍNH TRỊ?</a:t>
            </a:r>
          </a:p>
        </p:txBody>
      </p:sp>
      <p:sp>
        <p:nvSpPr>
          <p:cNvPr id="178181" name="Text Box 5"/>
          <p:cNvSpPr txBox="1">
            <a:spLocks noChangeArrowheads="1"/>
          </p:cNvSpPr>
          <p:nvPr/>
        </p:nvSpPr>
        <p:spPr bwMode="ltGray">
          <a:xfrm>
            <a:off x="1219200" y="1981201"/>
            <a:ext cx="10261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 Trước 3/1989 (HNTW6, khoá VI): H</a:t>
            </a:r>
            <a:r>
              <a:rPr lang="en-US"/>
              <a:t>ệ thống </a:t>
            </a:r>
            <a:r>
              <a:rPr lang="en-US" sz="2000"/>
              <a:t>Chuyên chính vô sản.</a:t>
            </a:r>
          </a:p>
          <a:p>
            <a:pPr>
              <a:spcBef>
                <a:spcPct val="50000"/>
              </a:spcBef>
            </a:pPr>
            <a:r>
              <a:rPr lang="en-US" sz="2000"/>
              <a:t>- Sau 3/1989: Hệ thống chính trị</a:t>
            </a:r>
          </a:p>
        </p:txBody>
      </p:sp>
      <p:sp>
        <p:nvSpPr>
          <p:cNvPr id="178182" name="Text Box 6"/>
          <p:cNvSpPr txBox="1">
            <a:spLocks noChangeArrowheads="1"/>
          </p:cNvSpPr>
          <p:nvPr/>
        </p:nvSpPr>
        <p:spPr bwMode="ltGray">
          <a:xfrm>
            <a:off x="1117600" y="3276600"/>
            <a:ext cx="10668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a:t>Hệ thống chính trị (CNXH): là hệ thống các tổ chức chính trị - xã hội mà nhờ đó nhân dân lao động thực thi quyền lực của mình trong xã hội.</a:t>
            </a:r>
          </a:p>
        </p:txBody>
      </p:sp>
      <p:sp>
        <p:nvSpPr>
          <p:cNvPr id="178183" name="Text Box 7"/>
          <p:cNvSpPr txBox="1">
            <a:spLocks noChangeArrowheads="1"/>
          </p:cNvSpPr>
          <p:nvPr/>
        </p:nvSpPr>
        <p:spPr bwMode="ltGray">
          <a:xfrm>
            <a:off x="3048000" y="4876801"/>
            <a:ext cx="8331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000"/>
              <a:t>Hệ thống chính trị ở Việt Nam hiện nay: Đảng, Nhà nước, Mặt trận Tổ quốc và 5 đoàn thể chính trị - xã hội (Tổng Liên đoàn lao động VN, Đoàn TNCS HCM, Hội liên hiệp phụ nữ VN, Hội cựu chiến binh VN, Hội nông dân VN).</a:t>
            </a:r>
          </a:p>
        </p:txBody>
      </p:sp>
      <p:sp>
        <p:nvSpPr>
          <p:cNvPr id="178184" name="AutoShape 8"/>
          <p:cNvSpPr>
            <a:spLocks noChangeArrowheads="1"/>
          </p:cNvSpPr>
          <p:nvPr/>
        </p:nvSpPr>
        <p:spPr bwMode="ltGray">
          <a:xfrm rot="-924964">
            <a:off x="1862667" y="4425950"/>
            <a:ext cx="406400" cy="1600200"/>
          </a:xfrm>
          <a:prstGeom prst="curvedRightArrow">
            <a:avLst>
              <a:gd name="adj1" fmla="val 105000"/>
              <a:gd name="adj2" fmla="val 210000"/>
              <a:gd name="adj3" fmla="val 33333"/>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281482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8181"/>
                                        </p:tgtEl>
                                        <p:attrNameLst>
                                          <p:attrName>style.visibility</p:attrName>
                                        </p:attrNameLst>
                                      </p:cBhvr>
                                      <p:to>
                                        <p:strVal val="visible"/>
                                      </p:to>
                                    </p:set>
                                    <p:animEffect transition="in" filter="checkerboard(across)">
                                      <p:cBhvr>
                                        <p:cTn id="7" dur="500"/>
                                        <p:tgtEl>
                                          <p:spTgt spid="1781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78182"/>
                                        </p:tgtEl>
                                        <p:attrNameLst>
                                          <p:attrName>style.visibility</p:attrName>
                                        </p:attrNameLst>
                                      </p:cBhvr>
                                      <p:to>
                                        <p:strVal val="visible"/>
                                      </p:to>
                                    </p:set>
                                    <p:animEffect transition="in" filter="checkerboard(across)">
                                      <p:cBhvr>
                                        <p:cTn id="12" dur="500"/>
                                        <p:tgtEl>
                                          <p:spTgt spid="1781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8184"/>
                                        </p:tgtEl>
                                        <p:attrNameLst>
                                          <p:attrName>style.visibility</p:attrName>
                                        </p:attrNameLst>
                                      </p:cBhvr>
                                      <p:to>
                                        <p:strVal val="visible"/>
                                      </p:to>
                                    </p:set>
                                    <p:animEffect transition="in" filter="checkerboard(across)">
                                      <p:cBhvr>
                                        <p:cTn id="17" dur="500"/>
                                        <p:tgtEl>
                                          <p:spTgt spid="178184"/>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78183"/>
                                        </p:tgtEl>
                                        <p:attrNameLst>
                                          <p:attrName>style.visibility</p:attrName>
                                        </p:attrNameLst>
                                      </p:cBhvr>
                                      <p:to>
                                        <p:strVal val="visible"/>
                                      </p:to>
                                    </p:set>
                                    <p:animEffect transition="in" filter="checkerboard(across)">
                                      <p:cBhvr>
                                        <p:cTn id="20" dur="500"/>
                                        <p:tgtEl>
                                          <p:spTgt spid="178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1" grpId="0"/>
      <p:bldP spid="178182" grpId="0"/>
      <p:bldP spid="178183" grpId="0"/>
      <p:bldP spid="17818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8" name="Group 4"/>
          <p:cNvGrpSpPr>
            <a:grpSpLocks/>
          </p:cNvGrpSpPr>
          <p:nvPr/>
        </p:nvGrpSpPr>
        <p:grpSpPr bwMode="auto">
          <a:xfrm>
            <a:off x="0" y="1828800"/>
            <a:ext cx="6400800" cy="3043238"/>
            <a:chOff x="144" y="960"/>
            <a:chExt cx="3312" cy="1917"/>
          </a:xfrm>
        </p:grpSpPr>
        <p:sp>
          <p:nvSpPr>
            <p:cNvPr id="185349" name="Text Box 5"/>
            <p:cNvSpPr txBox="1">
              <a:spLocks noChangeArrowheads="1"/>
            </p:cNvSpPr>
            <p:nvPr/>
          </p:nvSpPr>
          <p:spPr bwMode="auto">
            <a:xfrm>
              <a:off x="1621" y="960"/>
              <a:ext cx="1835" cy="528"/>
            </a:xfrm>
            <a:prstGeom prst="rect">
              <a:avLst/>
            </a:prstGeom>
            <a:solidFill>
              <a:srgbClr val="FFFF13"/>
            </a:solidFill>
            <a:ln w="19050">
              <a:solidFill>
                <a:schemeClr val="tx1"/>
              </a:solidFill>
              <a:miter lim="800000"/>
              <a:headEnd/>
              <a:tailEnd/>
            </a:ln>
            <a:effectLst>
              <a:outerShdw dist="107763" dir="2700000" algn="ctr" rotWithShape="0">
                <a:schemeClr val="bg2"/>
              </a:outerShdw>
            </a:effectLst>
          </p:spPr>
          <p:txBody>
            <a:bodyPr anchor="ctr"/>
            <a:lstStyle/>
            <a:p>
              <a:pPr algn="ctr"/>
              <a:r>
                <a:rPr lang="en-US" sz="2400" b="1">
                  <a:solidFill>
                    <a:srgbClr val="CE0000"/>
                  </a:solidFill>
                </a:rPr>
                <a:t>Đảng Cộng sản </a:t>
              </a:r>
            </a:p>
          </p:txBody>
        </p:sp>
        <p:sp>
          <p:nvSpPr>
            <p:cNvPr id="185350" name="Line 6"/>
            <p:cNvSpPr>
              <a:spLocks noChangeShapeType="1"/>
            </p:cNvSpPr>
            <p:nvPr/>
          </p:nvSpPr>
          <p:spPr bwMode="auto">
            <a:xfrm flipV="1">
              <a:off x="1248" y="1344"/>
              <a:ext cx="336" cy="4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5351" name="Group 7"/>
            <p:cNvGrpSpPr>
              <a:grpSpLocks/>
            </p:cNvGrpSpPr>
            <p:nvPr/>
          </p:nvGrpSpPr>
          <p:grpSpPr bwMode="auto">
            <a:xfrm>
              <a:off x="1200" y="1680"/>
              <a:ext cx="2208" cy="528"/>
              <a:chOff x="2688" y="2592"/>
              <a:chExt cx="2832" cy="528"/>
            </a:xfrm>
          </p:grpSpPr>
          <p:sp>
            <p:nvSpPr>
              <p:cNvPr id="185352" name="Text Box 8"/>
              <p:cNvSpPr txBox="1">
                <a:spLocks noChangeArrowheads="1"/>
              </p:cNvSpPr>
              <p:nvPr/>
            </p:nvSpPr>
            <p:spPr bwMode="auto">
              <a:xfrm>
                <a:off x="3216" y="2592"/>
                <a:ext cx="2304" cy="528"/>
              </a:xfrm>
              <a:prstGeom prst="rect">
                <a:avLst/>
              </a:prstGeom>
              <a:solidFill>
                <a:srgbClr val="FFFF13"/>
              </a:solidFill>
              <a:ln w="12700">
                <a:solidFill>
                  <a:schemeClr val="tx1"/>
                </a:solidFill>
                <a:miter lim="800000"/>
                <a:headEnd/>
                <a:tailEnd/>
              </a:ln>
              <a:effectLst>
                <a:outerShdw dist="107763" dir="2700000" algn="ctr" rotWithShape="0">
                  <a:schemeClr val="bg2"/>
                </a:outerShdw>
              </a:effectLst>
            </p:spPr>
            <p:txBody>
              <a:bodyPr anchor="ctr"/>
              <a:lstStyle/>
              <a:p>
                <a:pPr algn="ctr"/>
                <a:r>
                  <a:rPr lang="en-US" sz="2400" b="1">
                    <a:solidFill>
                      <a:srgbClr val="CE0000"/>
                    </a:solidFill>
                  </a:rPr>
                  <a:t>Nhà nước XHCN</a:t>
                </a:r>
              </a:p>
            </p:txBody>
          </p:sp>
          <p:sp>
            <p:nvSpPr>
              <p:cNvPr id="185353" name="Line 9"/>
              <p:cNvSpPr>
                <a:spLocks noChangeShapeType="1"/>
              </p:cNvSpPr>
              <p:nvPr/>
            </p:nvSpPr>
            <p:spPr bwMode="auto">
              <a:xfrm>
                <a:off x="2688" y="2880"/>
                <a:ext cx="5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5354" name="Group 10"/>
            <p:cNvGrpSpPr>
              <a:grpSpLocks/>
            </p:cNvGrpSpPr>
            <p:nvPr/>
          </p:nvGrpSpPr>
          <p:grpSpPr bwMode="auto">
            <a:xfrm>
              <a:off x="1248" y="2112"/>
              <a:ext cx="2160" cy="765"/>
              <a:chOff x="2688" y="3024"/>
              <a:chExt cx="2832" cy="765"/>
            </a:xfrm>
          </p:grpSpPr>
          <p:sp>
            <p:nvSpPr>
              <p:cNvPr id="185355" name="Text Box 11"/>
              <p:cNvSpPr txBox="1">
                <a:spLocks noChangeArrowheads="1"/>
              </p:cNvSpPr>
              <p:nvPr/>
            </p:nvSpPr>
            <p:spPr bwMode="auto">
              <a:xfrm>
                <a:off x="3216" y="3266"/>
                <a:ext cx="2304" cy="523"/>
              </a:xfrm>
              <a:prstGeom prst="rect">
                <a:avLst/>
              </a:prstGeom>
              <a:solidFill>
                <a:srgbClr val="FFFF13"/>
              </a:solidFill>
              <a:ln w="12700">
                <a:solidFill>
                  <a:schemeClr val="tx1"/>
                </a:solidFill>
                <a:miter lim="800000"/>
                <a:headEnd/>
                <a:tailEnd/>
              </a:ln>
              <a:effectLst>
                <a:outerShdw dist="107763" dir="2700000" algn="ctr" rotWithShape="0">
                  <a:schemeClr val="bg2"/>
                </a:outerShdw>
              </a:effectLst>
            </p:spPr>
            <p:txBody>
              <a:bodyPr>
                <a:spAutoFit/>
              </a:bodyPr>
              <a:lstStyle/>
              <a:p>
                <a:pPr algn="ctr"/>
                <a:r>
                  <a:rPr lang="en-US" sz="2400" b="1">
                    <a:solidFill>
                      <a:srgbClr val="CE0000"/>
                    </a:solidFill>
                  </a:rPr>
                  <a:t>Các đoàn thể nhân dân</a:t>
                </a:r>
              </a:p>
              <a:p>
                <a:pPr algn="ctr"/>
                <a:r>
                  <a:rPr lang="en-US" sz="2400" b="1">
                    <a:solidFill>
                      <a:srgbClr val="CE0000"/>
                    </a:solidFill>
                  </a:rPr>
                  <a:t>và các tổ chức CTXH</a:t>
                </a:r>
              </a:p>
            </p:txBody>
          </p:sp>
          <p:sp>
            <p:nvSpPr>
              <p:cNvPr id="185356" name="Line 12"/>
              <p:cNvSpPr>
                <a:spLocks noChangeShapeType="1"/>
              </p:cNvSpPr>
              <p:nvPr/>
            </p:nvSpPr>
            <p:spPr bwMode="auto">
              <a:xfrm>
                <a:off x="2688" y="3024"/>
                <a:ext cx="528" cy="52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5357" name="Text Box 13"/>
            <p:cNvSpPr txBox="1">
              <a:spLocks noChangeArrowheads="1"/>
            </p:cNvSpPr>
            <p:nvPr/>
          </p:nvSpPr>
          <p:spPr bwMode="auto">
            <a:xfrm>
              <a:off x="144" y="1680"/>
              <a:ext cx="1056" cy="695"/>
            </a:xfrm>
            <a:prstGeom prst="rect">
              <a:avLst/>
            </a:prstGeom>
            <a:solidFill>
              <a:srgbClr val="FFFF13"/>
            </a:solidFill>
            <a:ln w="19050">
              <a:solidFill>
                <a:schemeClr val="tx1"/>
              </a:solidFill>
              <a:miter lim="800000"/>
              <a:headEnd/>
              <a:tailEnd/>
            </a:ln>
            <a:effectLst>
              <a:outerShdw dist="107763" dir="2700000" algn="ctr" rotWithShape="0">
                <a:schemeClr val="bg2"/>
              </a:outerShdw>
            </a:effectLst>
          </p:spPr>
          <p:txBody>
            <a:bodyPr wrap="none" anchor="ctr"/>
            <a:lstStyle/>
            <a:p>
              <a:pPr algn="ctr"/>
              <a:r>
                <a:rPr lang="en-US" sz="2200" b="1">
                  <a:solidFill>
                    <a:srgbClr val="FF0000"/>
                  </a:solidFill>
                </a:rPr>
                <a:t>Hệ thống </a:t>
              </a:r>
            </a:p>
            <a:p>
              <a:pPr algn="ctr"/>
              <a:r>
                <a:rPr lang="en-US" sz="2200" b="1">
                  <a:solidFill>
                    <a:srgbClr val="FF0000"/>
                  </a:solidFill>
                </a:rPr>
                <a:t>chính trị </a:t>
              </a:r>
            </a:p>
            <a:p>
              <a:pPr algn="ctr"/>
              <a:r>
                <a:rPr lang="en-US" sz="2200" b="1">
                  <a:solidFill>
                    <a:srgbClr val="FF0000"/>
                  </a:solidFill>
                </a:rPr>
                <a:t>XHCN ở VN</a:t>
              </a:r>
            </a:p>
          </p:txBody>
        </p:sp>
      </p:grpSp>
      <p:grpSp>
        <p:nvGrpSpPr>
          <p:cNvPr id="185358" name="Group 14"/>
          <p:cNvGrpSpPr>
            <a:grpSpLocks/>
          </p:cNvGrpSpPr>
          <p:nvPr/>
        </p:nvGrpSpPr>
        <p:grpSpPr bwMode="auto">
          <a:xfrm>
            <a:off x="6400800" y="1797051"/>
            <a:ext cx="5283200" cy="1784350"/>
            <a:chOff x="3312" y="1412"/>
            <a:chExt cx="2208" cy="1124"/>
          </a:xfrm>
        </p:grpSpPr>
        <p:sp>
          <p:nvSpPr>
            <p:cNvPr id="185359" name="Text Box 15"/>
            <p:cNvSpPr txBox="1">
              <a:spLocks noChangeArrowheads="1"/>
            </p:cNvSpPr>
            <p:nvPr/>
          </p:nvSpPr>
          <p:spPr bwMode="auto">
            <a:xfrm>
              <a:off x="3696" y="1412"/>
              <a:ext cx="1824" cy="1124"/>
            </a:xfrm>
            <a:prstGeom prst="rect">
              <a:avLst/>
            </a:prstGeom>
            <a:solidFill>
              <a:srgbClr val="EAEAEA"/>
            </a:solidFill>
            <a:ln w="12700">
              <a:solidFill>
                <a:schemeClr val="tx1"/>
              </a:solidFill>
              <a:miter lim="800000"/>
              <a:headEnd/>
              <a:tailEnd/>
            </a:ln>
            <a:effectLst>
              <a:outerShdw dist="107763" dir="2700000" algn="ctr" rotWithShape="0">
                <a:schemeClr val="bg2"/>
              </a:outerShdw>
            </a:effectLst>
          </p:spPr>
          <p:txBody>
            <a:bodyPr>
              <a:spAutoFit/>
            </a:bodyPr>
            <a:lstStyle/>
            <a:p>
              <a:pPr algn="just"/>
              <a:r>
                <a:rPr lang="en-US" sz="2200">
                  <a:solidFill>
                    <a:srgbClr val="000099"/>
                  </a:solidFill>
                  <a:cs typeface="Arial" charset="0"/>
                </a:rPr>
                <a:t>Là bộ phận</a:t>
              </a:r>
              <a:r>
                <a:rPr lang="en-US" sz="2200" b="1">
                  <a:solidFill>
                    <a:srgbClr val="000099"/>
                  </a:solidFill>
                  <a:cs typeface="Arial" charset="0"/>
                </a:rPr>
                <a:t> hợp thành </a:t>
              </a:r>
              <a:r>
                <a:rPr lang="en-US" sz="2200">
                  <a:solidFill>
                    <a:srgbClr val="000099"/>
                  </a:solidFill>
                  <a:cs typeface="Arial" charset="0"/>
                </a:rPr>
                <a:t>hệ thống chính trị</a:t>
              </a:r>
              <a:r>
                <a:rPr lang="en-US" sz="2200" b="1">
                  <a:solidFill>
                    <a:srgbClr val="000099"/>
                  </a:solidFill>
                  <a:cs typeface="Arial" charset="0"/>
                </a:rPr>
                <a:t> </a:t>
              </a:r>
              <a:r>
                <a:rPr lang="en-US" sz="2200">
                  <a:solidFill>
                    <a:srgbClr val="000099"/>
                  </a:solidFill>
                  <a:cs typeface="Arial" charset="0"/>
                </a:rPr>
                <a:t>XHCN, là</a:t>
              </a:r>
              <a:r>
                <a:rPr lang="en-US" sz="2200" b="1">
                  <a:solidFill>
                    <a:srgbClr val="000099"/>
                  </a:solidFill>
                  <a:cs typeface="Arial" charset="0"/>
                </a:rPr>
                <a:t> hạt nhân </a:t>
              </a:r>
              <a:r>
                <a:rPr lang="en-US" sz="2200">
                  <a:solidFill>
                    <a:srgbClr val="000099"/>
                  </a:solidFill>
                  <a:cs typeface="Arial" charset="0"/>
                </a:rPr>
                <a:t>giữ vai trò</a:t>
              </a:r>
              <a:r>
                <a:rPr lang="en-US" sz="2200" b="1">
                  <a:solidFill>
                    <a:srgbClr val="000099"/>
                  </a:solidFill>
                  <a:cs typeface="Arial" charset="0"/>
                </a:rPr>
                <a:t> lãnh đạo </a:t>
              </a:r>
              <a:r>
                <a:rPr lang="en-US" sz="2200">
                  <a:solidFill>
                    <a:srgbClr val="000099"/>
                  </a:solidFill>
                  <a:cs typeface="Arial" charset="0"/>
                </a:rPr>
                <a:t>hệ thống chính trị, lãnh đạo xã hội, đảm bảo tính thống nhất của hệ thống chính trị XHCN</a:t>
              </a:r>
              <a:endParaRPr lang="en-US" sz="2200">
                <a:solidFill>
                  <a:srgbClr val="000099"/>
                </a:solidFill>
              </a:endParaRPr>
            </a:p>
          </p:txBody>
        </p:sp>
        <p:sp>
          <p:nvSpPr>
            <p:cNvPr id="185360" name="AutoShape 16"/>
            <p:cNvSpPr>
              <a:spLocks noChangeArrowheads="1"/>
            </p:cNvSpPr>
            <p:nvPr/>
          </p:nvSpPr>
          <p:spPr bwMode="auto">
            <a:xfrm>
              <a:off x="3312" y="1508"/>
              <a:ext cx="336" cy="192"/>
            </a:xfrm>
            <a:prstGeom prst="rightArrow">
              <a:avLst>
                <a:gd name="adj1" fmla="val 50000"/>
                <a:gd name="adj2" fmla="val 437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5361" name="Group 17"/>
          <p:cNvGrpSpPr>
            <a:grpSpLocks/>
          </p:cNvGrpSpPr>
          <p:nvPr/>
        </p:nvGrpSpPr>
        <p:grpSpPr bwMode="auto">
          <a:xfrm>
            <a:off x="6299200" y="1873250"/>
            <a:ext cx="5588000" cy="2554288"/>
            <a:chOff x="3264" y="1440"/>
            <a:chExt cx="2352" cy="1609"/>
          </a:xfrm>
        </p:grpSpPr>
        <p:sp>
          <p:nvSpPr>
            <p:cNvPr id="185362" name="Text Box 18"/>
            <p:cNvSpPr txBox="1">
              <a:spLocks noChangeArrowheads="1"/>
            </p:cNvSpPr>
            <p:nvPr/>
          </p:nvSpPr>
          <p:spPr bwMode="auto">
            <a:xfrm>
              <a:off x="3648" y="1440"/>
              <a:ext cx="1968" cy="1609"/>
            </a:xfrm>
            <a:prstGeom prst="rect">
              <a:avLst/>
            </a:prstGeom>
            <a:solidFill>
              <a:srgbClr val="EAEAEA"/>
            </a:solidFill>
            <a:ln w="12700">
              <a:solidFill>
                <a:schemeClr val="tx1"/>
              </a:solidFill>
              <a:miter lim="800000"/>
              <a:headEnd/>
              <a:tailEnd/>
            </a:ln>
            <a:effectLst>
              <a:outerShdw dist="107763" dir="2700000" algn="ctr" rotWithShape="0">
                <a:schemeClr val="bg2"/>
              </a:outerShdw>
            </a:effectLst>
          </p:spPr>
          <p:txBody>
            <a:bodyPr>
              <a:spAutoFit/>
            </a:bodyPr>
            <a:lstStyle/>
            <a:p>
              <a:r>
                <a:rPr lang="en-US" sz="2000" b="1">
                  <a:solidFill>
                    <a:srgbClr val="000099"/>
                  </a:solidFill>
                  <a:cs typeface="Arial" charset="0"/>
                </a:rPr>
                <a:t>- Là bộ phận trụ cột </a:t>
              </a:r>
            </a:p>
            <a:p>
              <a:pPr>
                <a:buFontTx/>
                <a:buChar char="-"/>
              </a:pPr>
              <a:r>
                <a:rPr lang="en-US" sz="2000" b="1">
                  <a:solidFill>
                    <a:srgbClr val="000099"/>
                  </a:solidFill>
                  <a:cs typeface="Arial" charset="0"/>
                </a:rPr>
                <a:t> Là cơ quan quyền lực </a:t>
              </a:r>
              <a:r>
                <a:rPr lang="en-US" sz="2000">
                  <a:solidFill>
                    <a:srgbClr val="000099"/>
                  </a:solidFill>
                  <a:cs typeface="Arial" charset="0"/>
                </a:rPr>
                <a:t>(lập pháp, hành pháp, tư pháp) </a:t>
              </a:r>
            </a:p>
            <a:p>
              <a:pPr>
                <a:buFontTx/>
                <a:buChar char="-"/>
              </a:pPr>
              <a:r>
                <a:rPr lang="en-US" sz="2000" b="1">
                  <a:solidFill>
                    <a:srgbClr val="000099"/>
                  </a:solidFill>
                  <a:cs typeface="Arial" charset="0"/>
                </a:rPr>
                <a:t> Là Nhà nước dân chủ </a:t>
              </a:r>
              <a:r>
                <a:rPr lang="en-US" sz="2000">
                  <a:solidFill>
                    <a:srgbClr val="000099"/>
                  </a:solidFill>
                  <a:cs typeface="Arial" charset="0"/>
                </a:rPr>
                <a:t>(của dân,do dân, vì dân) </a:t>
              </a:r>
            </a:p>
            <a:p>
              <a:pPr>
                <a:buFontTx/>
                <a:buChar char="-"/>
              </a:pPr>
              <a:r>
                <a:rPr lang="en-US" sz="2000" b="1">
                  <a:solidFill>
                    <a:srgbClr val="000099"/>
                  </a:solidFill>
                  <a:cs typeface="Arial" charset="0"/>
                </a:rPr>
                <a:t> Thống nhất </a:t>
              </a:r>
              <a:r>
                <a:rPr lang="en-US" sz="2000">
                  <a:solidFill>
                    <a:srgbClr val="000099"/>
                  </a:solidFill>
                  <a:cs typeface="Arial" charset="0"/>
                </a:rPr>
                <a:t>(đều là của dân )</a:t>
              </a:r>
            </a:p>
            <a:p>
              <a:pPr>
                <a:buFontTx/>
                <a:buChar char="-"/>
              </a:pPr>
              <a:r>
                <a:rPr lang="en-US" sz="2000">
                  <a:solidFill>
                    <a:srgbClr val="000099"/>
                  </a:solidFill>
                  <a:cs typeface="Arial" charset="0"/>
                </a:rPr>
                <a:t> Giữ chức năng </a:t>
              </a:r>
              <a:r>
                <a:rPr lang="en-US" sz="2000" b="1">
                  <a:solidFill>
                    <a:srgbClr val="000099"/>
                  </a:solidFill>
                  <a:cs typeface="Arial" charset="0"/>
                </a:rPr>
                <a:t>Quản lý</a:t>
              </a:r>
            </a:p>
            <a:p>
              <a:pPr>
                <a:buFontTx/>
                <a:buChar char="-"/>
              </a:pPr>
              <a:r>
                <a:rPr lang="en-US" sz="2000" b="1">
                  <a:solidFill>
                    <a:srgbClr val="000099"/>
                  </a:solidFill>
                  <a:cs typeface="Arial" charset="0"/>
                </a:rPr>
                <a:t> Đặt dưới sự lãnh đạo của Đảng</a:t>
              </a:r>
            </a:p>
          </p:txBody>
        </p:sp>
        <p:sp>
          <p:nvSpPr>
            <p:cNvPr id="185363" name="AutoShape 19"/>
            <p:cNvSpPr>
              <a:spLocks noChangeArrowheads="1"/>
            </p:cNvSpPr>
            <p:nvPr/>
          </p:nvSpPr>
          <p:spPr bwMode="auto">
            <a:xfrm>
              <a:off x="3264" y="2304"/>
              <a:ext cx="384" cy="192"/>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5364" name="Group 20"/>
          <p:cNvGrpSpPr>
            <a:grpSpLocks/>
          </p:cNvGrpSpPr>
          <p:nvPr/>
        </p:nvGrpSpPr>
        <p:grpSpPr bwMode="auto">
          <a:xfrm>
            <a:off x="6299200" y="3549651"/>
            <a:ext cx="5588000" cy="1631950"/>
            <a:chOff x="3312" y="2496"/>
            <a:chExt cx="2304" cy="1028"/>
          </a:xfrm>
        </p:grpSpPr>
        <p:sp>
          <p:nvSpPr>
            <p:cNvPr id="185365" name="Text Box 21"/>
            <p:cNvSpPr txBox="1">
              <a:spLocks noChangeArrowheads="1"/>
            </p:cNvSpPr>
            <p:nvPr/>
          </p:nvSpPr>
          <p:spPr bwMode="auto">
            <a:xfrm>
              <a:off x="3648" y="2496"/>
              <a:ext cx="1968" cy="1028"/>
            </a:xfrm>
            <a:prstGeom prst="rect">
              <a:avLst/>
            </a:prstGeom>
            <a:solidFill>
              <a:srgbClr val="EAEAEA"/>
            </a:solidFill>
            <a:ln w="12700">
              <a:solidFill>
                <a:schemeClr val="tx1"/>
              </a:solidFill>
              <a:miter lim="800000"/>
              <a:headEnd/>
              <a:tailEnd/>
            </a:ln>
            <a:effectLst>
              <a:outerShdw dist="107763" dir="2700000" algn="ctr" rotWithShape="0">
                <a:schemeClr val="bg2"/>
              </a:outerShdw>
            </a:effectLst>
          </p:spPr>
          <p:txBody>
            <a:bodyPr>
              <a:spAutoFit/>
            </a:bodyPr>
            <a:lstStyle/>
            <a:p>
              <a:pPr>
                <a:buFontTx/>
                <a:buChar char="-"/>
              </a:pPr>
              <a:r>
                <a:rPr lang="en-US" sz="2000" b="1">
                  <a:solidFill>
                    <a:srgbClr val="000099"/>
                  </a:solidFill>
                  <a:cs typeface="Arial" charset="0"/>
                </a:rPr>
                <a:t> Bảo vệ lợi ích cho nhân dân lao động</a:t>
              </a:r>
            </a:p>
            <a:p>
              <a:pPr>
                <a:buFontTx/>
                <a:buChar char="-"/>
              </a:pPr>
              <a:r>
                <a:rPr lang="en-US" sz="2000" b="1">
                  <a:solidFill>
                    <a:srgbClr val="000099"/>
                  </a:solidFill>
                  <a:cs typeface="Arial" charset="0"/>
                </a:rPr>
                <a:t> Đáp ứng nhu cầu nguyện vọng người lao động </a:t>
              </a:r>
            </a:p>
            <a:p>
              <a:pPr>
                <a:buFontTx/>
                <a:buChar char="-"/>
              </a:pPr>
              <a:r>
                <a:rPr lang="en-US" sz="2000" b="1">
                  <a:solidFill>
                    <a:srgbClr val="000099"/>
                  </a:solidFill>
                  <a:cs typeface="Arial" charset="0"/>
                </a:rPr>
                <a:t> Trực tiếp thực hiện và phát huy quyền làm chủ của người lao động.</a:t>
              </a:r>
            </a:p>
          </p:txBody>
        </p:sp>
        <p:sp>
          <p:nvSpPr>
            <p:cNvPr id="185366" name="AutoShape 22"/>
            <p:cNvSpPr>
              <a:spLocks noChangeArrowheads="1"/>
            </p:cNvSpPr>
            <p:nvPr/>
          </p:nvSpPr>
          <p:spPr bwMode="auto">
            <a:xfrm>
              <a:off x="3312" y="3120"/>
              <a:ext cx="336" cy="192"/>
            </a:xfrm>
            <a:prstGeom prst="rightArrow">
              <a:avLst>
                <a:gd name="adj1" fmla="val 50000"/>
                <a:gd name="adj2" fmla="val 437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52924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5348"/>
                                        </p:tgtEl>
                                        <p:attrNameLst>
                                          <p:attrName>style.visibility</p:attrName>
                                        </p:attrNameLst>
                                      </p:cBhvr>
                                      <p:to>
                                        <p:strVal val="visible"/>
                                      </p:to>
                                    </p:set>
                                    <p:animEffect transition="in" filter="checkerboard(across)">
                                      <p:cBhvr>
                                        <p:cTn id="7" dur="500"/>
                                        <p:tgtEl>
                                          <p:spTgt spid="185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5358"/>
                                        </p:tgtEl>
                                        <p:attrNameLst>
                                          <p:attrName>style.visibility</p:attrName>
                                        </p:attrNameLst>
                                      </p:cBhvr>
                                      <p:to>
                                        <p:strVal val="visible"/>
                                      </p:to>
                                    </p:set>
                                    <p:animEffect transition="in" filter="checkerboard(across)">
                                      <p:cBhvr>
                                        <p:cTn id="12" dur="500"/>
                                        <p:tgtEl>
                                          <p:spTgt spid="1853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7" presetClass="exit" presetSubtype="4" fill="hold" nodeType="clickEffect">
                                  <p:stCondLst>
                                    <p:cond delay="0"/>
                                  </p:stCondLst>
                                  <p:childTnLst>
                                    <p:anim calcmode="lin" valueType="num">
                                      <p:cBhvr additive="base">
                                        <p:cTn id="16" dur="500"/>
                                        <p:tgtEl>
                                          <p:spTgt spid="185358"/>
                                        </p:tgtEl>
                                        <p:attrNameLst>
                                          <p:attrName>ppt_x</p:attrName>
                                        </p:attrNameLst>
                                      </p:cBhvr>
                                      <p:tavLst>
                                        <p:tav tm="0">
                                          <p:val>
                                            <p:strVal val="ppt_x"/>
                                          </p:val>
                                        </p:tav>
                                        <p:tav tm="100000">
                                          <p:val>
                                            <p:strVal val="ppt_x"/>
                                          </p:val>
                                        </p:tav>
                                      </p:tavLst>
                                    </p:anim>
                                    <p:anim calcmode="lin" valueType="num">
                                      <p:cBhvr additive="base">
                                        <p:cTn id="17" dur="500"/>
                                        <p:tgtEl>
                                          <p:spTgt spid="185358"/>
                                        </p:tgtEl>
                                        <p:attrNameLst>
                                          <p:attrName>ppt_y</p:attrName>
                                        </p:attrNameLst>
                                      </p:cBhvr>
                                      <p:tavLst>
                                        <p:tav tm="0">
                                          <p:val>
                                            <p:strVal val="ppt_y"/>
                                          </p:val>
                                        </p:tav>
                                        <p:tav tm="100000">
                                          <p:val>
                                            <p:strVal val="1+ppt_h/2"/>
                                          </p:val>
                                        </p:tav>
                                      </p:tavLst>
                                    </p:anim>
                                    <p:set>
                                      <p:cBhvr>
                                        <p:cTn id="18" dur="1" fill="hold">
                                          <p:stCondLst>
                                            <p:cond delay="499"/>
                                          </p:stCondLst>
                                        </p:cTn>
                                        <p:tgtEl>
                                          <p:spTgt spid="185358"/>
                                        </p:tgtEl>
                                        <p:attrNameLst>
                                          <p:attrName>style.visibility</p:attrName>
                                        </p:attrNameLst>
                                      </p:cBhvr>
                                      <p:to>
                                        <p:strVal val="hidden"/>
                                      </p:to>
                                    </p:set>
                                  </p:childTnLst>
                                </p:cTn>
                              </p:par>
                            </p:childTnLst>
                          </p:cTn>
                        </p:par>
                        <p:par>
                          <p:cTn id="19" fill="hold" nodeType="afterGroup">
                            <p:stCondLst>
                              <p:cond delay="500"/>
                            </p:stCondLst>
                            <p:childTnLst>
                              <p:par>
                                <p:cTn id="20" presetID="5" presetClass="entr" presetSubtype="10" fill="hold" nodeType="afterEffect">
                                  <p:stCondLst>
                                    <p:cond delay="0"/>
                                  </p:stCondLst>
                                  <p:childTnLst>
                                    <p:set>
                                      <p:cBhvr>
                                        <p:cTn id="21" dur="1" fill="hold">
                                          <p:stCondLst>
                                            <p:cond delay="0"/>
                                          </p:stCondLst>
                                        </p:cTn>
                                        <p:tgtEl>
                                          <p:spTgt spid="185361"/>
                                        </p:tgtEl>
                                        <p:attrNameLst>
                                          <p:attrName>style.visibility</p:attrName>
                                        </p:attrNameLst>
                                      </p:cBhvr>
                                      <p:to>
                                        <p:strVal val="visible"/>
                                      </p:to>
                                    </p:set>
                                    <p:animEffect transition="in" filter="checkerboard(across)">
                                      <p:cBhvr>
                                        <p:cTn id="22" dur="500"/>
                                        <p:tgtEl>
                                          <p:spTgt spid="1853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7" presetClass="exit" presetSubtype="4" fill="hold" nodeType="clickEffect">
                                  <p:stCondLst>
                                    <p:cond delay="0"/>
                                  </p:stCondLst>
                                  <p:childTnLst>
                                    <p:anim calcmode="lin" valueType="num">
                                      <p:cBhvr additive="base">
                                        <p:cTn id="26" dur="500"/>
                                        <p:tgtEl>
                                          <p:spTgt spid="185361"/>
                                        </p:tgtEl>
                                        <p:attrNameLst>
                                          <p:attrName>ppt_x</p:attrName>
                                        </p:attrNameLst>
                                      </p:cBhvr>
                                      <p:tavLst>
                                        <p:tav tm="0">
                                          <p:val>
                                            <p:strVal val="ppt_x"/>
                                          </p:val>
                                        </p:tav>
                                        <p:tav tm="100000">
                                          <p:val>
                                            <p:strVal val="ppt_x"/>
                                          </p:val>
                                        </p:tav>
                                      </p:tavLst>
                                    </p:anim>
                                    <p:anim calcmode="lin" valueType="num">
                                      <p:cBhvr additive="base">
                                        <p:cTn id="27" dur="500"/>
                                        <p:tgtEl>
                                          <p:spTgt spid="185361"/>
                                        </p:tgtEl>
                                        <p:attrNameLst>
                                          <p:attrName>ppt_y</p:attrName>
                                        </p:attrNameLst>
                                      </p:cBhvr>
                                      <p:tavLst>
                                        <p:tav tm="0">
                                          <p:val>
                                            <p:strVal val="ppt_y"/>
                                          </p:val>
                                        </p:tav>
                                        <p:tav tm="100000">
                                          <p:val>
                                            <p:strVal val="1+ppt_h/2"/>
                                          </p:val>
                                        </p:tav>
                                      </p:tavLst>
                                    </p:anim>
                                    <p:set>
                                      <p:cBhvr>
                                        <p:cTn id="28" dur="1" fill="hold">
                                          <p:stCondLst>
                                            <p:cond delay="499"/>
                                          </p:stCondLst>
                                        </p:cTn>
                                        <p:tgtEl>
                                          <p:spTgt spid="185361"/>
                                        </p:tgtEl>
                                        <p:attrNameLst>
                                          <p:attrName>style.visibility</p:attrName>
                                        </p:attrNameLst>
                                      </p:cBhvr>
                                      <p:to>
                                        <p:strVal val="hidden"/>
                                      </p:to>
                                    </p:set>
                                  </p:childTnLst>
                                </p:cTn>
                              </p:par>
                            </p:childTnLst>
                          </p:cTn>
                        </p:par>
                        <p:par>
                          <p:cTn id="29" fill="hold" nodeType="afterGroup">
                            <p:stCondLst>
                              <p:cond delay="500"/>
                            </p:stCondLst>
                            <p:childTnLst>
                              <p:par>
                                <p:cTn id="30" presetID="5" presetClass="entr" presetSubtype="10" fill="hold" nodeType="afterEffect">
                                  <p:stCondLst>
                                    <p:cond delay="0"/>
                                  </p:stCondLst>
                                  <p:childTnLst>
                                    <p:set>
                                      <p:cBhvr>
                                        <p:cTn id="31" dur="1" fill="hold">
                                          <p:stCondLst>
                                            <p:cond delay="0"/>
                                          </p:stCondLst>
                                        </p:cTn>
                                        <p:tgtEl>
                                          <p:spTgt spid="185364"/>
                                        </p:tgtEl>
                                        <p:attrNameLst>
                                          <p:attrName>style.visibility</p:attrName>
                                        </p:attrNameLst>
                                      </p:cBhvr>
                                      <p:to>
                                        <p:strVal val="visible"/>
                                      </p:to>
                                    </p:set>
                                    <p:animEffect transition="in" filter="checkerboard(across)">
                                      <p:cBhvr>
                                        <p:cTn id="32" dur="500"/>
                                        <p:tgtEl>
                                          <p:spTgt spid="18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70" name="Group 2"/>
          <p:cNvGrpSpPr>
            <a:grpSpLocks/>
          </p:cNvGrpSpPr>
          <p:nvPr/>
        </p:nvGrpSpPr>
        <p:grpSpPr bwMode="auto">
          <a:xfrm>
            <a:off x="2235201" y="2895600"/>
            <a:ext cx="6925734" cy="2590800"/>
            <a:chOff x="1346" y="1872"/>
            <a:chExt cx="3272" cy="1632"/>
          </a:xfrm>
        </p:grpSpPr>
        <p:sp>
          <p:nvSpPr>
            <p:cNvPr id="186371" name="Text Box 3"/>
            <p:cNvSpPr txBox="1">
              <a:spLocks noChangeArrowheads="1"/>
            </p:cNvSpPr>
            <p:nvPr/>
          </p:nvSpPr>
          <p:spPr bwMode="auto">
            <a:xfrm>
              <a:off x="1346" y="1872"/>
              <a:ext cx="2112" cy="480"/>
            </a:xfrm>
            <a:prstGeom prst="rect">
              <a:avLst/>
            </a:prstGeom>
            <a:solidFill>
              <a:srgbClr val="FFFF13"/>
            </a:solidFill>
            <a:ln w="19050">
              <a:solidFill>
                <a:schemeClr val="tx1"/>
              </a:solidFill>
              <a:miter lim="800000"/>
              <a:headEnd/>
              <a:tailEnd/>
            </a:ln>
            <a:effectLst>
              <a:outerShdw dist="107763" dir="2700000" algn="ctr" rotWithShape="0">
                <a:schemeClr val="bg2"/>
              </a:outerShdw>
            </a:effectLst>
          </p:spPr>
          <p:txBody>
            <a:bodyPr anchor="ctr"/>
            <a:lstStyle/>
            <a:p>
              <a:pPr algn="ctr"/>
              <a:r>
                <a:rPr lang="en-US" sz="2400" b="1">
                  <a:solidFill>
                    <a:srgbClr val="CE0000"/>
                  </a:solidFill>
                </a:rPr>
                <a:t>Đảng Cộng sản</a:t>
              </a:r>
            </a:p>
          </p:txBody>
        </p:sp>
        <p:sp>
          <p:nvSpPr>
            <p:cNvPr id="186372" name="Text Box 4"/>
            <p:cNvSpPr txBox="1">
              <a:spLocks noChangeArrowheads="1"/>
            </p:cNvSpPr>
            <p:nvPr/>
          </p:nvSpPr>
          <p:spPr bwMode="auto">
            <a:xfrm>
              <a:off x="1346" y="2496"/>
              <a:ext cx="2112" cy="432"/>
            </a:xfrm>
            <a:prstGeom prst="rect">
              <a:avLst/>
            </a:prstGeom>
            <a:solidFill>
              <a:srgbClr val="FFFF13"/>
            </a:solidFill>
            <a:ln w="12700">
              <a:solidFill>
                <a:schemeClr val="tx1"/>
              </a:solidFill>
              <a:miter lim="800000"/>
              <a:headEnd/>
              <a:tailEnd/>
            </a:ln>
            <a:effectLst>
              <a:outerShdw dist="107763" dir="2700000" algn="ctr" rotWithShape="0">
                <a:schemeClr val="bg2"/>
              </a:outerShdw>
            </a:effectLst>
          </p:spPr>
          <p:txBody>
            <a:bodyPr anchor="ctr"/>
            <a:lstStyle/>
            <a:p>
              <a:pPr algn="ctr"/>
              <a:r>
                <a:rPr lang="en-US" sz="2400" b="1">
                  <a:solidFill>
                    <a:srgbClr val="CE0000"/>
                  </a:solidFill>
                </a:rPr>
                <a:t>Nhà nước XHCN</a:t>
              </a:r>
            </a:p>
          </p:txBody>
        </p:sp>
        <p:sp>
          <p:nvSpPr>
            <p:cNvPr id="186373" name="Text Box 5"/>
            <p:cNvSpPr txBox="1">
              <a:spLocks noChangeArrowheads="1"/>
            </p:cNvSpPr>
            <p:nvPr/>
          </p:nvSpPr>
          <p:spPr bwMode="auto">
            <a:xfrm>
              <a:off x="1346" y="3072"/>
              <a:ext cx="2112" cy="432"/>
            </a:xfrm>
            <a:prstGeom prst="rect">
              <a:avLst/>
            </a:prstGeom>
            <a:solidFill>
              <a:srgbClr val="FFFF13"/>
            </a:solidFill>
            <a:ln w="12700">
              <a:solidFill>
                <a:schemeClr val="tx1"/>
              </a:solidFill>
              <a:miter lim="800000"/>
              <a:headEnd/>
              <a:tailEnd/>
            </a:ln>
            <a:effectLst>
              <a:outerShdw dist="107763" dir="2700000" algn="ctr" rotWithShape="0">
                <a:schemeClr val="bg2"/>
              </a:outerShdw>
            </a:effectLst>
          </p:spPr>
          <p:txBody>
            <a:bodyPr anchor="ctr"/>
            <a:lstStyle/>
            <a:p>
              <a:pPr algn="ctr"/>
              <a:r>
                <a:rPr lang="en-US" sz="2400" b="1">
                  <a:solidFill>
                    <a:srgbClr val="CE0000"/>
                  </a:solidFill>
                </a:rPr>
                <a:t>Nhân dân lao động</a:t>
              </a:r>
            </a:p>
          </p:txBody>
        </p:sp>
        <p:sp>
          <p:nvSpPr>
            <p:cNvPr id="186374" name="Line 6"/>
            <p:cNvSpPr>
              <a:spLocks noChangeShapeType="1"/>
            </p:cNvSpPr>
            <p:nvPr/>
          </p:nvSpPr>
          <p:spPr bwMode="auto">
            <a:xfrm>
              <a:off x="3506" y="2112"/>
              <a:ext cx="384" cy="0"/>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375" name="Line 7"/>
            <p:cNvSpPr>
              <a:spLocks noChangeShapeType="1"/>
            </p:cNvSpPr>
            <p:nvPr/>
          </p:nvSpPr>
          <p:spPr bwMode="auto">
            <a:xfrm>
              <a:off x="3506" y="2736"/>
              <a:ext cx="384" cy="0"/>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376" name="Line 8"/>
            <p:cNvSpPr>
              <a:spLocks noChangeShapeType="1"/>
            </p:cNvSpPr>
            <p:nvPr/>
          </p:nvSpPr>
          <p:spPr bwMode="auto">
            <a:xfrm>
              <a:off x="3506" y="3312"/>
              <a:ext cx="384" cy="0"/>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377" name="Text Box 9"/>
            <p:cNvSpPr txBox="1">
              <a:spLocks noChangeArrowheads="1"/>
            </p:cNvSpPr>
            <p:nvPr/>
          </p:nvSpPr>
          <p:spPr bwMode="auto">
            <a:xfrm>
              <a:off x="3976" y="1945"/>
              <a:ext cx="64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solidFill>
                    <a:srgbClr val="EC0000"/>
                  </a:solidFill>
                </a:rPr>
                <a:t>Lãnh đạo</a:t>
              </a:r>
            </a:p>
          </p:txBody>
        </p:sp>
        <p:sp>
          <p:nvSpPr>
            <p:cNvPr id="186378" name="Text Box 10"/>
            <p:cNvSpPr txBox="1">
              <a:spLocks noChangeArrowheads="1"/>
            </p:cNvSpPr>
            <p:nvPr/>
          </p:nvSpPr>
          <p:spPr bwMode="auto">
            <a:xfrm>
              <a:off x="3983" y="2592"/>
              <a:ext cx="5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solidFill>
                    <a:srgbClr val="EC0000"/>
                  </a:solidFill>
                </a:rPr>
                <a:t>Quản lý</a:t>
              </a:r>
            </a:p>
          </p:txBody>
        </p:sp>
        <p:sp>
          <p:nvSpPr>
            <p:cNvPr id="186379" name="Text Box 11"/>
            <p:cNvSpPr txBox="1">
              <a:spLocks noChangeArrowheads="1"/>
            </p:cNvSpPr>
            <p:nvPr/>
          </p:nvSpPr>
          <p:spPr bwMode="auto">
            <a:xfrm>
              <a:off x="3986" y="3168"/>
              <a:ext cx="5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solidFill>
                    <a:srgbClr val="EC0000"/>
                  </a:solidFill>
                </a:rPr>
                <a:t>Làm chủ</a:t>
              </a:r>
            </a:p>
          </p:txBody>
        </p:sp>
      </p:grpSp>
      <p:sp>
        <p:nvSpPr>
          <p:cNvPr id="186380" name="Text Box 12"/>
          <p:cNvSpPr txBox="1">
            <a:spLocks noChangeArrowheads="1"/>
          </p:cNvSpPr>
          <p:nvPr/>
        </p:nvSpPr>
        <p:spPr bwMode="auto">
          <a:xfrm>
            <a:off x="2133601" y="1676400"/>
            <a:ext cx="2366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t>Cơ chế tổng quát</a:t>
            </a:r>
          </a:p>
        </p:txBody>
      </p:sp>
    </p:spTree>
    <p:extLst>
      <p:ext uri="{BB962C8B-B14F-4D97-AF65-F5344CB8AC3E}">
        <p14:creationId xmlns:p14="http://schemas.microsoft.com/office/powerpoint/2010/main" val="3625786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6380"/>
                                        </p:tgtEl>
                                        <p:attrNameLst>
                                          <p:attrName>style.visibility</p:attrName>
                                        </p:attrNameLst>
                                      </p:cBhvr>
                                      <p:to>
                                        <p:strVal val="visible"/>
                                      </p:to>
                                    </p:set>
                                    <p:anim calcmode="lin" valueType="num">
                                      <p:cBhvr additive="base">
                                        <p:cTn id="7" dur="500" fill="hold"/>
                                        <p:tgtEl>
                                          <p:spTgt spid="186380"/>
                                        </p:tgtEl>
                                        <p:attrNameLst>
                                          <p:attrName>ppt_x</p:attrName>
                                        </p:attrNameLst>
                                      </p:cBhvr>
                                      <p:tavLst>
                                        <p:tav tm="0">
                                          <p:val>
                                            <p:strVal val="1+#ppt_w/2"/>
                                          </p:val>
                                        </p:tav>
                                        <p:tav tm="100000">
                                          <p:val>
                                            <p:strVal val="#ppt_x"/>
                                          </p:val>
                                        </p:tav>
                                      </p:tavLst>
                                    </p:anim>
                                    <p:anim calcmode="lin" valueType="num">
                                      <p:cBhvr additive="base">
                                        <p:cTn id="8" dur="500" fill="hold"/>
                                        <p:tgtEl>
                                          <p:spTgt spid="1863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8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4" name="Picture 4" descr="Bieutrung_MTTQV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838200"/>
            <a:ext cx="26416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Picture 5" descr="small_123712888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3352800"/>
            <a:ext cx="4593167"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89446" name="Picture 6" descr="0_6064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400" y="3581400"/>
            <a:ext cx="2516717"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89448" name="Picture 8" descr="huy hieu Hoi N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838200"/>
            <a:ext cx="3149600" cy="2327275"/>
          </a:xfrm>
          <a:prstGeom prst="rect">
            <a:avLst/>
          </a:prstGeom>
          <a:noFill/>
          <a:extLst>
            <a:ext uri="{909E8E84-426E-40DD-AFC4-6F175D3DCCD1}">
              <a14:hiddenFill xmlns:a14="http://schemas.microsoft.com/office/drawing/2010/main">
                <a:solidFill>
                  <a:srgbClr val="FFFFFF"/>
                </a:solidFill>
              </a14:hiddenFill>
            </a:ext>
          </a:extLst>
        </p:spPr>
      </p:pic>
      <p:pic>
        <p:nvPicPr>
          <p:cNvPr id="189449" name="Picture 9" descr="LogoCC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00" y="3352800"/>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DMIN\Desktop\Untitl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8344" y="384175"/>
            <a:ext cx="287655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856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Rectangle 3"/>
          <p:cNvSpPr>
            <a:spLocks noChangeArrowheads="1"/>
          </p:cNvSpPr>
          <p:nvPr/>
        </p:nvSpPr>
        <p:spPr bwMode="auto">
          <a:xfrm>
            <a:off x="434109" y="1674128"/>
            <a:ext cx="11480800" cy="340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25000"/>
              </a:lnSpc>
            </a:pPr>
            <a:r>
              <a:rPr lang="fr-FR" sz="2800" b="1">
                <a:solidFill>
                  <a:srgbClr val="000066"/>
                </a:solidFill>
              </a:rPr>
              <a:t>- Phương hướng của công nghiệp hoá:</a:t>
            </a:r>
            <a:endParaRPr lang="en-US" sz="2800" b="1">
              <a:solidFill>
                <a:srgbClr val="000066"/>
              </a:solidFill>
            </a:endParaRPr>
          </a:p>
          <a:p>
            <a:pPr algn="just">
              <a:lnSpc>
                <a:spcPct val="125000"/>
              </a:lnSpc>
            </a:pPr>
            <a:r>
              <a:rPr lang="fr-FR" sz="2400">
                <a:solidFill>
                  <a:srgbClr val="000066"/>
                </a:solidFill>
              </a:rPr>
              <a:t>	+ Ưu tiên phát triển công nghiệp nặng một cách hợp lý.</a:t>
            </a:r>
            <a:endParaRPr lang="en-US" sz="2400">
              <a:solidFill>
                <a:srgbClr val="000066"/>
              </a:solidFill>
            </a:endParaRPr>
          </a:p>
          <a:p>
            <a:pPr algn="just">
              <a:lnSpc>
                <a:spcPct val="125000"/>
              </a:lnSpc>
            </a:pPr>
            <a:r>
              <a:rPr lang="fr-FR" sz="2400">
                <a:solidFill>
                  <a:srgbClr val="000066"/>
                </a:solidFill>
              </a:rPr>
              <a:t>	+ Kết hợp chặt chẽ phát triển công nghiệp với phát triển nông nghiệp.</a:t>
            </a:r>
            <a:endParaRPr lang="en-US" sz="2400">
              <a:solidFill>
                <a:srgbClr val="000066"/>
              </a:solidFill>
            </a:endParaRPr>
          </a:p>
          <a:p>
            <a:pPr algn="just">
              <a:lnSpc>
                <a:spcPct val="125000"/>
              </a:lnSpc>
            </a:pPr>
            <a:r>
              <a:rPr lang="fr-FR" sz="2400">
                <a:solidFill>
                  <a:srgbClr val="000066"/>
                </a:solidFill>
              </a:rPr>
              <a:t>	+ Ra sức phát triển công nghiệp nhẹ song song với việc ưu tiên phát triển công nghiệp nặng.</a:t>
            </a:r>
            <a:endParaRPr lang="en-US" sz="2400">
              <a:solidFill>
                <a:srgbClr val="000066"/>
              </a:solidFill>
            </a:endParaRPr>
          </a:p>
          <a:p>
            <a:pPr algn="just">
              <a:lnSpc>
                <a:spcPct val="125000"/>
              </a:lnSpc>
            </a:pPr>
            <a:r>
              <a:rPr lang="fr-FR" sz="2400">
                <a:solidFill>
                  <a:srgbClr val="000066"/>
                </a:solidFill>
              </a:rPr>
              <a:t>	+ Ra sức phát triển công nghiệp trung ương,đồng thời đẩy mạnh phát triển công nghiệp địa phương.</a:t>
            </a:r>
          </a:p>
        </p:txBody>
      </p:sp>
      <p:sp>
        <p:nvSpPr>
          <p:cNvPr id="156678" name="Rectangle 6"/>
          <p:cNvSpPr>
            <a:spLocks noChangeArrowheads="1"/>
          </p:cNvSpPr>
          <p:nvPr/>
        </p:nvSpPr>
        <p:spPr bwMode="ltGray">
          <a:xfrm>
            <a:off x="2068945" y="427427"/>
            <a:ext cx="721360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indent="457200" algn="just"/>
            <a:r>
              <a:rPr lang="fr-FR" sz="2800" b="1">
                <a:latin typeface="Times New Roman" pitchFamily="18" charset="0"/>
              </a:rPr>
              <a:t>Hội nghị TW 7 khóa III (6/1962) xác định:</a:t>
            </a:r>
            <a:r>
              <a:rPr lang="fr-FR" sz="2400" b="1">
                <a:solidFill>
                  <a:srgbClr val="FF0000"/>
                </a:solidFill>
                <a:latin typeface="Times New Roman" pitchFamily="18" charset="0"/>
              </a:rPr>
              <a:t>	</a:t>
            </a:r>
            <a:endParaRPr lang="fr-FR" sz="2000" b="1">
              <a:solidFill>
                <a:srgbClr val="000066"/>
              </a:solidFill>
              <a:latin typeface="Times New Roman" pitchFamily="18" charset="0"/>
            </a:endParaRPr>
          </a:p>
        </p:txBody>
      </p:sp>
    </p:spTree>
    <p:extLst>
      <p:ext uri="{BB962C8B-B14F-4D97-AF65-F5344CB8AC3E}">
        <p14:creationId xmlns:p14="http://schemas.microsoft.com/office/powerpoint/2010/main" val="2550796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6675">
                                            <p:txEl>
                                              <p:pRg st="0" end="0"/>
                                            </p:txEl>
                                          </p:spTgt>
                                        </p:tgtEl>
                                        <p:attrNameLst>
                                          <p:attrName>style.visibility</p:attrName>
                                        </p:attrNameLst>
                                      </p:cBhvr>
                                      <p:to>
                                        <p:strVal val="visible"/>
                                      </p:to>
                                    </p:set>
                                    <p:animEffect transition="in" filter="box(in)">
                                      <p:cBhvr>
                                        <p:cTn id="7" dur="500"/>
                                        <p:tgtEl>
                                          <p:spTgt spid="1566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6675">
                                            <p:txEl>
                                              <p:pRg st="1" end="1"/>
                                            </p:txEl>
                                          </p:spTgt>
                                        </p:tgtEl>
                                        <p:attrNameLst>
                                          <p:attrName>style.visibility</p:attrName>
                                        </p:attrNameLst>
                                      </p:cBhvr>
                                      <p:to>
                                        <p:strVal val="visible"/>
                                      </p:to>
                                    </p:set>
                                    <p:animEffect transition="in" filter="box(in)">
                                      <p:cBhvr>
                                        <p:cTn id="12" dur="500"/>
                                        <p:tgtEl>
                                          <p:spTgt spid="1566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56675">
                                            <p:txEl>
                                              <p:pRg st="2" end="2"/>
                                            </p:txEl>
                                          </p:spTgt>
                                        </p:tgtEl>
                                        <p:attrNameLst>
                                          <p:attrName>style.visibility</p:attrName>
                                        </p:attrNameLst>
                                      </p:cBhvr>
                                      <p:to>
                                        <p:strVal val="visible"/>
                                      </p:to>
                                    </p:set>
                                    <p:animEffect transition="in" filter="box(in)">
                                      <p:cBhvr>
                                        <p:cTn id="17" dur="500"/>
                                        <p:tgtEl>
                                          <p:spTgt spid="1566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56675">
                                            <p:txEl>
                                              <p:pRg st="3" end="3"/>
                                            </p:txEl>
                                          </p:spTgt>
                                        </p:tgtEl>
                                        <p:attrNameLst>
                                          <p:attrName>style.visibility</p:attrName>
                                        </p:attrNameLst>
                                      </p:cBhvr>
                                      <p:to>
                                        <p:strVal val="visible"/>
                                      </p:to>
                                    </p:set>
                                    <p:animEffect transition="in" filter="box(in)">
                                      <p:cBhvr>
                                        <p:cTn id="22" dur="500"/>
                                        <p:tgtEl>
                                          <p:spTgt spid="1566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56675">
                                            <p:txEl>
                                              <p:pRg st="4" end="4"/>
                                            </p:txEl>
                                          </p:spTgt>
                                        </p:tgtEl>
                                        <p:attrNameLst>
                                          <p:attrName>style.visibility</p:attrName>
                                        </p:attrNameLst>
                                      </p:cBhvr>
                                      <p:to>
                                        <p:strVal val="visible"/>
                                      </p:to>
                                    </p:set>
                                    <p:animEffect transition="in" filter="box(in)">
                                      <p:cBhvr>
                                        <p:cTn id="27" dur="500"/>
                                        <p:tgtEl>
                                          <p:spTgt spid="15667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56678">
                                            <p:txEl>
                                              <p:pRg st="0" end="0"/>
                                            </p:txEl>
                                          </p:spTgt>
                                        </p:tgtEl>
                                        <p:attrNameLst>
                                          <p:attrName>style.visibility</p:attrName>
                                        </p:attrNameLst>
                                      </p:cBhvr>
                                      <p:to>
                                        <p:strVal val="visible"/>
                                      </p:to>
                                    </p:set>
                                    <p:animEffect transition="in" filter="box(in)">
                                      <p:cBhvr>
                                        <p:cTn id="32" dur="500"/>
                                        <p:tgtEl>
                                          <p:spTgt spid="1566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3" name="Text Box 7"/>
          <p:cNvSpPr txBox="1">
            <a:spLocks noChangeArrowheads="1"/>
          </p:cNvSpPr>
          <p:nvPr/>
        </p:nvSpPr>
        <p:spPr bwMode="ltGray">
          <a:xfrm>
            <a:off x="711200" y="2133600"/>
            <a:ext cx="1107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v"/>
            </a:pPr>
            <a:r>
              <a:rPr lang="en-US" sz="2400" b="1"/>
              <a:t> Hệ thống chính trị dân chủ nhân dân (1945 – 1954)</a:t>
            </a:r>
          </a:p>
        </p:txBody>
      </p:sp>
      <p:sp>
        <p:nvSpPr>
          <p:cNvPr id="167944" name="Text Box 8"/>
          <p:cNvSpPr txBox="1">
            <a:spLocks noChangeArrowheads="1"/>
          </p:cNvSpPr>
          <p:nvPr/>
        </p:nvSpPr>
        <p:spPr bwMode="ltGray">
          <a:xfrm>
            <a:off x="1117600" y="2987676"/>
            <a:ext cx="10464800" cy="1428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10000"/>
              </a:spcBef>
              <a:buFontTx/>
              <a:buChar char="-"/>
            </a:pPr>
            <a:r>
              <a:rPr lang="en-US" sz="2800"/>
              <a:t> Khẩu hiệu: “Dân tộc trên hết, Tổ quốc trên hết” là cơ sở tư tưởng</a:t>
            </a:r>
          </a:p>
          <a:p>
            <a:pPr algn="just">
              <a:spcBef>
                <a:spcPct val="10000"/>
              </a:spcBef>
              <a:buFontTx/>
              <a:buChar char="-"/>
            </a:pPr>
            <a:r>
              <a:rPr lang="en-US" sz="2800"/>
              <a:t> Dựa trên nền tảng khối đại đoàn kết dân tộc rộng rãi: Không phân biệt nòi giống, giai cấp, tôn giáo.... Đặt lợi ích của dân tộc lên cao nhất.</a:t>
            </a:r>
          </a:p>
        </p:txBody>
      </p:sp>
    </p:spTree>
    <p:extLst>
      <p:ext uri="{BB962C8B-B14F-4D97-AF65-F5344CB8AC3E}">
        <p14:creationId xmlns:p14="http://schemas.microsoft.com/office/powerpoint/2010/main" val="3060002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7943"/>
                                        </p:tgtEl>
                                        <p:attrNameLst>
                                          <p:attrName>style.visibility</p:attrName>
                                        </p:attrNameLst>
                                      </p:cBhvr>
                                      <p:to>
                                        <p:strVal val="visible"/>
                                      </p:to>
                                    </p:set>
                                    <p:animEffect transition="in" filter="checkerboard(across)">
                                      <p:cBhvr>
                                        <p:cTn id="7" dur="500"/>
                                        <p:tgtEl>
                                          <p:spTgt spid="1679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67944">
                                            <p:txEl>
                                              <p:pRg st="0" end="0"/>
                                            </p:txEl>
                                          </p:spTgt>
                                        </p:tgtEl>
                                        <p:attrNameLst>
                                          <p:attrName>style.visibility</p:attrName>
                                        </p:attrNameLst>
                                      </p:cBhvr>
                                      <p:to>
                                        <p:strVal val="visible"/>
                                      </p:to>
                                    </p:set>
                                    <p:animEffect transition="in" filter="checkerboard(across)">
                                      <p:cBhvr>
                                        <p:cTn id="12" dur="500"/>
                                        <p:tgtEl>
                                          <p:spTgt spid="16794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67944">
                                            <p:txEl>
                                              <p:pRg st="1" end="1"/>
                                            </p:txEl>
                                          </p:spTgt>
                                        </p:tgtEl>
                                        <p:attrNameLst>
                                          <p:attrName>style.visibility</p:attrName>
                                        </p:attrNameLst>
                                      </p:cBhvr>
                                      <p:to>
                                        <p:strVal val="visible"/>
                                      </p:to>
                                    </p:set>
                                    <p:animEffect transition="in" filter="checkerboard(across)">
                                      <p:cBhvr>
                                        <p:cTn id="17" dur="500"/>
                                        <p:tgtEl>
                                          <p:spTgt spid="1679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Text Box 4"/>
          <p:cNvSpPr txBox="1">
            <a:spLocks noChangeArrowheads="1"/>
          </p:cNvSpPr>
          <p:nvPr/>
        </p:nvSpPr>
        <p:spPr bwMode="ltGray">
          <a:xfrm>
            <a:off x="812800" y="1600201"/>
            <a:ext cx="107696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2800"/>
              <a:t>- Có một chính quyền là công bộc của dân, coi dân là chủ</a:t>
            </a:r>
          </a:p>
          <a:p>
            <a:pPr algn="just"/>
            <a:r>
              <a:rPr lang="en-US" sz="2800"/>
              <a:t> - Đảng lãnh đạo</a:t>
            </a:r>
          </a:p>
          <a:p>
            <a:pPr algn="just"/>
            <a:r>
              <a:rPr lang="en-US" sz="2800"/>
              <a:t> - Cơ sở kinh tế là nền sản xuất hàng hoá nhỏ, phân tán, tự cấp tự túc, bị kinh tế thực dân kìm hãm</a:t>
            </a:r>
          </a:p>
          <a:p>
            <a:pPr algn="just"/>
            <a:r>
              <a:rPr lang="en-US" sz="2800"/>
              <a:t>- Đã có sự giám sát của xã hội đối với Đảng và Nhà nước</a:t>
            </a:r>
          </a:p>
        </p:txBody>
      </p:sp>
    </p:spTree>
    <p:extLst>
      <p:ext uri="{BB962C8B-B14F-4D97-AF65-F5344CB8AC3E}">
        <p14:creationId xmlns:p14="http://schemas.microsoft.com/office/powerpoint/2010/main" val="20606429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Text Box 4"/>
          <p:cNvSpPr txBox="1">
            <a:spLocks noChangeArrowheads="1"/>
          </p:cNvSpPr>
          <p:nvPr/>
        </p:nvSpPr>
        <p:spPr bwMode="ltGray">
          <a:xfrm>
            <a:off x="406400" y="990600"/>
            <a:ext cx="1178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b="1"/>
              <a:t>Hệ thống chuyên chính vô sản (1955 – 1975 và 1975 – 1989)</a:t>
            </a:r>
          </a:p>
        </p:txBody>
      </p:sp>
      <p:sp>
        <p:nvSpPr>
          <p:cNvPr id="181253" name="Text Box 5"/>
          <p:cNvSpPr txBox="1">
            <a:spLocks noChangeArrowheads="1"/>
          </p:cNvSpPr>
          <p:nvPr/>
        </p:nvSpPr>
        <p:spPr bwMode="ltGray">
          <a:xfrm>
            <a:off x="1117600" y="4419601"/>
            <a:ext cx="10160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a:t>Đại hội IV: “Điều kiện quyết định trước tiên và phải thiết lập và không ngừng tăng cường chuyên chính vô sản, thực hiện và không ngừng phát huy quyền làm chủ tập thể của nhân dân lao động”</a:t>
            </a:r>
          </a:p>
        </p:txBody>
      </p:sp>
      <p:sp>
        <p:nvSpPr>
          <p:cNvPr id="181255" name="Text Box 7"/>
          <p:cNvSpPr txBox="1">
            <a:spLocks noChangeArrowheads="1"/>
          </p:cNvSpPr>
          <p:nvPr/>
        </p:nvSpPr>
        <p:spPr bwMode="ltGray">
          <a:xfrm>
            <a:off x="914400" y="2133601"/>
            <a:ext cx="10363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800"/>
              <a:t>Thuật ngữ "Hệ thống chuyên chính vô sản” – phát kiến của Lênin nhằm để chỉ hệ thống cơ cấu tổ chức các cơ quan quyền lực lãnh đạo và quản lý, điều hành xã hội. </a:t>
            </a:r>
          </a:p>
        </p:txBody>
      </p:sp>
    </p:spTree>
    <p:extLst>
      <p:ext uri="{BB962C8B-B14F-4D97-AF65-F5344CB8AC3E}">
        <p14:creationId xmlns:p14="http://schemas.microsoft.com/office/powerpoint/2010/main" val="3783838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1255"/>
                                        </p:tgtEl>
                                        <p:attrNameLst>
                                          <p:attrName>style.visibility</p:attrName>
                                        </p:attrNameLst>
                                      </p:cBhvr>
                                      <p:to>
                                        <p:strVal val="visible"/>
                                      </p:to>
                                    </p:set>
                                    <p:animEffect transition="in" filter="checkerboard(across)">
                                      <p:cBhvr>
                                        <p:cTn id="7" dur="500"/>
                                        <p:tgtEl>
                                          <p:spTgt spid="1812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1253"/>
                                        </p:tgtEl>
                                        <p:attrNameLst>
                                          <p:attrName>style.visibility</p:attrName>
                                        </p:attrNameLst>
                                      </p:cBhvr>
                                      <p:to>
                                        <p:strVal val="visible"/>
                                      </p:to>
                                    </p:set>
                                    <p:animEffect transition="in" filter="checkerboard(across)">
                                      <p:cBhvr>
                                        <p:cTn id="12" dur="500"/>
                                        <p:tgtEl>
                                          <p:spTgt spid="181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3" grpId="0"/>
      <p:bldP spid="18125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Box 4"/>
          <p:cNvSpPr txBox="1">
            <a:spLocks noChangeArrowheads="1"/>
          </p:cNvSpPr>
          <p:nvPr/>
        </p:nvSpPr>
        <p:spPr bwMode="ltGray">
          <a:xfrm>
            <a:off x="646545" y="1176010"/>
            <a:ext cx="10871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800" b="1"/>
              <a:t>Cơ sở hình thành hệ thống chuyên chính vô sản ở nước ta:</a:t>
            </a:r>
          </a:p>
        </p:txBody>
      </p:sp>
      <p:sp>
        <p:nvSpPr>
          <p:cNvPr id="182277" name="Text Box 5"/>
          <p:cNvSpPr txBox="1">
            <a:spLocks noChangeArrowheads="1"/>
          </p:cNvSpPr>
          <p:nvPr/>
        </p:nvSpPr>
        <p:spPr bwMode="ltGray">
          <a:xfrm>
            <a:off x="979054" y="2346036"/>
            <a:ext cx="1068647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buFontTx/>
              <a:buChar char="-"/>
            </a:pPr>
            <a:r>
              <a:rPr lang="en-US" sz="2400"/>
              <a:t> Lý luận của CN Mác – Lênin về thời kỳ quá độ và chuyên chính vô sản</a:t>
            </a:r>
          </a:p>
          <a:p>
            <a:pPr algn="just">
              <a:spcBef>
                <a:spcPct val="50000"/>
              </a:spcBef>
              <a:buFontTx/>
              <a:buChar char="-"/>
            </a:pPr>
            <a:r>
              <a:rPr lang="en-US" sz="2400"/>
              <a:t> Đường lối chung của cách mạng Việt Nam trong giai doạn mới (Đại hội III, IV, V)</a:t>
            </a:r>
          </a:p>
          <a:p>
            <a:pPr algn="just">
              <a:spcBef>
                <a:spcPct val="50000"/>
              </a:spcBef>
              <a:buFontTx/>
              <a:buChar char="-"/>
            </a:pPr>
            <a:r>
              <a:rPr lang="en-US" sz="2400"/>
              <a:t> Cơ sở chính trị của hệ thống chuyên chính vô sản là sự lãnh đạo toàn diện và tuyệt đối của Đảng</a:t>
            </a:r>
          </a:p>
          <a:p>
            <a:pPr algn="just">
              <a:spcBef>
                <a:spcPct val="50000"/>
              </a:spcBef>
              <a:buFontTx/>
              <a:buChar char="-"/>
            </a:pPr>
            <a:r>
              <a:rPr lang="en-US" sz="2400"/>
              <a:t> Cơ sở kinh tế của hệ thống chuyên chính vô sản là nền kinh tế kế hoạch hoá tập trung quan liêu, bao cấp.</a:t>
            </a:r>
          </a:p>
          <a:p>
            <a:pPr algn="just">
              <a:spcBef>
                <a:spcPct val="50000"/>
              </a:spcBef>
              <a:buFontTx/>
              <a:buChar char="-"/>
            </a:pPr>
            <a:r>
              <a:rPr lang="en-US" sz="2400"/>
              <a:t> Cơ sở xã hội là liên minh giai cấp: công nhân – nông dân - trí thức</a:t>
            </a:r>
          </a:p>
        </p:txBody>
      </p:sp>
    </p:spTree>
    <p:extLst>
      <p:ext uri="{BB962C8B-B14F-4D97-AF65-F5344CB8AC3E}">
        <p14:creationId xmlns:p14="http://schemas.microsoft.com/office/powerpoint/2010/main" val="23600669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2" name="Text Box 4"/>
          <p:cNvSpPr txBox="1">
            <a:spLocks noChangeArrowheads="1"/>
          </p:cNvSpPr>
          <p:nvPr/>
        </p:nvSpPr>
        <p:spPr bwMode="ltGray">
          <a:xfrm>
            <a:off x="711200" y="1223666"/>
            <a:ext cx="10972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fr-FR" sz="2400" b="1" i="1" smtClean="0">
                <a:solidFill>
                  <a:srgbClr val="0066FF"/>
                </a:solidFill>
              </a:rPr>
              <a:t>Chủ </a:t>
            </a:r>
            <a:r>
              <a:rPr lang="fr-FR" sz="2400" b="1" i="1">
                <a:solidFill>
                  <a:srgbClr val="0066FF"/>
                </a:solidFill>
              </a:rPr>
              <a:t>trương xây dựng hệ thống chuyên chính vô sản mang đặc điểm của Việt Nam</a:t>
            </a:r>
            <a:r>
              <a:rPr lang="fr-FR" sz="2400" i="1">
                <a:solidFill>
                  <a:srgbClr val="0066FF"/>
                </a:solidFill>
              </a:rPr>
              <a:t> </a:t>
            </a:r>
            <a:endParaRPr lang="en-US" sz="2400" i="1">
              <a:solidFill>
                <a:srgbClr val="0066FF"/>
              </a:solidFill>
            </a:endParaRPr>
          </a:p>
        </p:txBody>
      </p:sp>
      <p:sp>
        <p:nvSpPr>
          <p:cNvPr id="155654" name="Rectangle 6"/>
          <p:cNvSpPr>
            <a:spLocks noChangeArrowheads="1"/>
          </p:cNvSpPr>
          <p:nvPr/>
        </p:nvSpPr>
        <p:spPr bwMode="auto">
          <a:xfrm>
            <a:off x="508000" y="1905000"/>
            <a:ext cx="11379200" cy="292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fr-FR" sz="2100"/>
              <a:t>- Xây dựng quyền làm chủ tập thể  của nhân dân lao động dưới sự lãnh đạo của đảng.</a:t>
            </a:r>
            <a:endParaRPr lang="en-US" sz="2100"/>
          </a:p>
          <a:p>
            <a:pPr algn="just">
              <a:lnSpc>
                <a:spcPct val="125000"/>
              </a:lnSpc>
            </a:pPr>
            <a:r>
              <a:rPr lang="fr-FR" sz="2100"/>
              <a:t>- Xác định nhà nước là nhà nước chuyên chính vô sản.</a:t>
            </a:r>
            <a:endParaRPr lang="en-US" sz="2100"/>
          </a:p>
          <a:p>
            <a:pPr algn="just">
              <a:lnSpc>
                <a:spcPct val="125000"/>
              </a:lnSpc>
            </a:pPr>
            <a:r>
              <a:rPr lang="fr-FR" sz="2100"/>
              <a:t>- Đảng là người lãnh đạo toàn bộ hoạt động xã hội trong điều kiện chuyên chính vô sản.</a:t>
            </a:r>
            <a:endParaRPr lang="en-US" sz="2100"/>
          </a:p>
          <a:p>
            <a:pPr algn="just">
              <a:lnSpc>
                <a:spcPct val="125000"/>
              </a:lnSpc>
            </a:pPr>
            <a:r>
              <a:rPr lang="fr-FR" sz="2100"/>
              <a:t>- Xác định nhiệm vụ chung của các đoàn thể là bảo đảm cho quần chúng tham gia và kiểm tra công việc nhà nước đồng thời là trường học về CNXH.</a:t>
            </a:r>
            <a:endParaRPr lang="en-US" sz="2100"/>
          </a:p>
          <a:p>
            <a:pPr algn="just">
              <a:lnSpc>
                <a:spcPct val="125000"/>
              </a:lnSpc>
            </a:pPr>
            <a:r>
              <a:rPr lang="fr-FR" sz="2100"/>
              <a:t>- Xây dựng và phát huy quyền làm chủ tập thể của nhân dân lao động theo cơ chế Đảng lãnh đạo nhân dân làm chủ, nhà nước quản lý.</a:t>
            </a:r>
          </a:p>
        </p:txBody>
      </p:sp>
    </p:spTree>
    <p:extLst>
      <p:ext uri="{BB962C8B-B14F-4D97-AF65-F5344CB8AC3E}">
        <p14:creationId xmlns:p14="http://schemas.microsoft.com/office/powerpoint/2010/main" val="2448848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5654">
                                            <p:txEl>
                                              <p:pRg st="0" end="0"/>
                                            </p:txEl>
                                          </p:spTgt>
                                        </p:tgtEl>
                                        <p:attrNameLst>
                                          <p:attrName>style.visibility</p:attrName>
                                        </p:attrNameLst>
                                      </p:cBhvr>
                                      <p:to>
                                        <p:strVal val="visible"/>
                                      </p:to>
                                    </p:set>
                                    <p:animEffect transition="in" filter="checkerboard(across)">
                                      <p:cBhvr>
                                        <p:cTn id="7" dur="500"/>
                                        <p:tgtEl>
                                          <p:spTgt spid="1556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5654">
                                            <p:txEl>
                                              <p:pRg st="1" end="1"/>
                                            </p:txEl>
                                          </p:spTgt>
                                        </p:tgtEl>
                                        <p:attrNameLst>
                                          <p:attrName>style.visibility</p:attrName>
                                        </p:attrNameLst>
                                      </p:cBhvr>
                                      <p:to>
                                        <p:strVal val="visible"/>
                                      </p:to>
                                    </p:set>
                                    <p:animEffect transition="in" filter="checkerboard(across)">
                                      <p:cBhvr>
                                        <p:cTn id="12" dur="500"/>
                                        <p:tgtEl>
                                          <p:spTgt spid="15565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55654">
                                            <p:txEl>
                                              <p:pRg st="2" end="2"/>
                                            </p:txEl>
                                          </p:spTgt>
                                        </p:tgtEl>
                                        <p:attrNameLst>
                                          <p:attrName>style.visibility</p:attrName>
                                        </p:attrNameLst>
                                      </p:cBhvr>
                                      <p:to>
                                        <p:strVal val="visible"/>
                                      </p:to>
                                    </p:set>
                                    <p:animEffect transition="in" filter="checkerboard(across)">
                                      <p:cBhvr>
                                        <p:cTn id="17" dur="500"/>
                                        <p:tgtEl>
                                          <p:spTgt spid="15565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55654">
                                            <p:txEl>
                                              <p:pRg st="3" end="3"/>
                                            </p:txEl>
                                          </p:spTgt>
                                        </p:tgtEl>
                                        <p:attrNameLst>
                                          <p:attrName>style.visibility</p:attrName>
                                        </p:attrNameLst>
                                      </p:cBhvr>
                                      <p:to>
                                        <p:strVal val="visible"/>
                                      </p:to>
                                    </p:set>
                                    <p:animEffect transition="in" filter="checkerboard(across)">
                                      <p:cBhvr>
                                        <p:cTn id="22" dur="500"/>
                                        <p:tgtEl>
                                          <p:spTgt spid="15565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5654">
                                            <p:txEl>
                                              <p:pRg st="4" end="4"/>
                                            </p:txEl>
                                          </p:spTgt>
                                        </p:tgtEl>
                                        <p:attrNameLst>
                                          <p:attrName>style.visibility</p:attrName>
                                        </p:attrNameLst>
                                      </p:cBhvr>
                                      <p:to>
                                        <p:strVal val="visible"/>
                                      </p:to>
                                    </p:set>
                                    <p:animEffect transition="in" filter="checkerboard(across)">
                                      <p:cBhvr>
                                        <p:cTn id="27" dur="500"/>
                                        <p:tgtEl>
                                          <p:spTgt spid="1556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609600" y="2561525"/>
            <a:ext cx="111760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20000"/>
              </a:lnSpc>
            </a:pPr>
            <a:r>
              <a:rPr lang="fr-FR" sz="2400"/>
              <a:t>- Đã xây dựng mối quan hệ Đảng lãnh đạo, nhân dân làm chủ, Nhà nước quản lý thành cơ chế chung trong hoạt động của hệ thống chính trị.</a:t>
            </a:r>
            <a:endParaRPr lang="en-US" sz="2400"/>
          </a:p>
          <a:p>
            <a:pPr algn="just">
              <a:lnSpc>
                <a:spcPct val="120000"/>
              </a:lnSpc>
            </a:pPr>
            <a:r>
              <a:rPr lang="fr-FR" sz="2400"/>
              <a:t>- Đã khắc phục được khá nhiều cách hiểu, cách làm chuyên chính cánh tả, cực đoan trong những năm trước đó.</a:t>
            </a:r>
            <a:endParaRPr lang="en-US" sz="2400"/>
          </a:p>
        </p:txBody>
      </p:sp>
      <p:sp>
        <p:nvSpPr>
          <p:cNvPr id="157700" name="Text Box 4"/>
          <p:cNvSpPr txBox="1">
            <a:spLocks noChangeArrowheads="1"/>
          </p:cNvSpPr>
          <p:nvPr/>
        </p:nvSpPr>
        <p:spPr bwMode="ltGray">
          <a:xfrm>
            <a:off x="951345" y="1602332"/>
            <a:ext cx="72136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fr-FR" sz="2400" b="1" i="1" smtClean="0">
                <a:solidFill>
                  <a:srgbClr val="0066FF"/>
                </a:solidFill>
              </a:rPr>
              <a:t>Kết </a:t>
            </a:r>
            <a:r>
              <a:rPr lang="fr-FR" sz="2400" b="1" i="1">
                <a:solidFill>
                  <a:srgbClr val="0066FF"/>
                </a:solidFill>
              </a:rPr>
              <a:t>quả và ý nghĩa</a:t>
            </a:r>
            <a:endParaRPr lang="en-US" sz="2400"/>
          </a:p>
        </p:txBody>
      </p:sp>
    </p:spTree>
    <p:extLst>
      <p:ext uri="{BB962C8B-B14F-4D97-AF65-F5344CB8AC3E}">
        <p14:creationId xmlns:p14="http://schemas.microsoft.com/office/powerpoint/2010/main" val="1950517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7698">
                                            <p:txEl>
                                              <p:pRg st="0" end="0"/>
                                            </p:txEl>
                                          </p:spTgt>
                                        </p:tgtEl>
                                        <p:attrNameLst>
                                          <p:attrName>style.visibility</p:attrName>
                                        </p:attrNameLst>
                                      </p:cBhvr>
                                      <p:to>
                                        <p:strVal val="visible"/>
                                      </p:to>
                                    </p:set>
                                    <p:animEffect transition="in" filter="checkerboard(across)">
                                      <p:cBhvr>
                                        <p:cTn id="7" dur="500"/>
                                        <p:tgtEl>
                                          <p:spTgt spid="1576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7698">
                                            <p:txEl>
                                              <p:pRg st="1" end="1"/>
                                            </p:txEl>
                                          </p:spTgt>
                                        </p:tgtEl>
                                        <p:attrNameLst>
                                          <p:attrName>style.visibility</p:attrName>
                                        </p:attrNameLst>
                                      </p:cBhvr>
                                      <p:to>
                                        <p:strVal val="visible"/>
                                      </p:to>
                                    </p:set>
                                    <p:animEffect transition="in" filter="checkerboard(across)">
                                      <p:cBhvr>
                                        <p:cTn id="12" dur="500"/>
                                        <p:tgtEl>
                                          <p:spTgt spid="1576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Text Box 4"/>
          <p:cNvSpPr txBox="1">
            <a:spLocks noChangeArrowheads="1"/>
          </p:cNvSpPr>
          <p:nvPr/>
        </p:nvSpPr>
        <p:spPr bwMode="ltGray">
          <a:xfrm>
            <a:off x="1117600" y="2590800"/>
            <a:ext cx="100584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fr-FR" sz="2400"/>
              <a:t>- Mối quan hệ giữa Đảng, Nhà nước, nhân dân ở từng cấp, từng đơn vị chưa được xác định thật rõ; mỗi bộ phận chưa làm tốt chức năng của mình.</a:t>
            </a:r>
            <a:endParaRPr lang="en-US" sz="2400"/>
          </a:p>
          <a:p>
            <a:pPr algn="just">
              <a:spcBef>
                <a:spcPct val="50000"/>
              </a:spcBef>
              <a:buFontTx/>
              <a:buChar char="-"/>
            </a:pPr>
            <a:r>
              <a:rPr lang="fr-FR" sz="2400"/>
              <a:t> Chế độ trách nhiệm không nghiêm, pháp chế xã hội chủ nghĩa còn nhiều thiếu sót.</a:t>
            </a:r>
          </a:p>
          <a:p>
            <a:pPr algn="just">
              <a:spcBef>
                <a:spcPct val="50000"/>
              </a:spcBef>
              <a:buFontTx/>
              <a:buChar char="-"/>
            </a:pPr>
            <a:r>
              <a:rPr lang="en-US" sz="2400"/>
              <a:t> Bộ máy nhà nước cồng kềnh và kém hiệu quả.</a:t>
            </a:r>
          </a:p>
          <a:p>
            <a:pPr algn="just">
              <a:spcBef>
                <a:spcPct val="50000"/>
              </a:spcBef>
              <a:buFontTx/>
              <a:buChar char="-"/>
            </a:pPr>
            <a:r>
              <a:rPr lang="en-US" sz="2400"/>
              <a:t> Đảng chưa phát huy hết vai trò và chức năng.</a:t>
            </a:r>
          </a:p>
        </p:txBody>
      </p:sp>
      <p:sp>
        <p:nvSpPr>
          <p:cNvPr id="183302" name="Text Box 6"/>
          <p:cNvSpPr txBox="1">
            <a:spLocks noChangeArrowheads="1"/>
          </p:cNvSpPr>
          <p:nvPr/>
        </p:nvSpPr>
        <p:spPr bwMode="ltGray">
          <a:xfrm>
            <a:off x="914400" y="1905001"/>
            <a:ext cx="447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1"/>
              <a:t>Hạn chế:</a:t>
            </a:r>
          </a:p>
        </p:txBody>
      </p:sp>
    </p:spTree>
    <p:extLst>
      <p:ext uri="{BB962C8B-B14F-4D97-AF65-F5344CB8AC3E}">
        <p14:creationId xmlns:p14="http://schemas.microsoft.com/office/powerpoint/2010/main" val="1381117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3300">
                                            <p:txEl>
                                              <p:pRg st="0" end="0"/>
                                            </p:txEl>
                                          </p:spTgt>
                                        </p:tgtEl>
                                        <p:attrNameLst>
                                          <p:attrName>style.visibility</p:attrName>
                                        </p:attrNameLst>
                                      </p:cBhvr>
                                      <p:to>
                                        <p:strVal val="visible"/>
                                      </p:to>
                                    </p:set>
                                    <p:animEffect transition="in" filter="checkerboard(across)">
                                      <p:cBhvr>
                                        <p:cTn id="7" dur="500"/>
                                        <p:tgtEl>
                                          <p:spTgt spid="1833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3300">
                                            <p:txEl>
                                              <p:pRg st="1" end="1"/>
                                            </p:txEl>
                                          </p:spTgt>
                                        </p:tgtEl>
                                        <p:attrNameLst>
                                          <p:attrName>style.visibility</p:attrName>
                                        </p:attrNameLst>
                                      </p:cBhvr>
                                      <p:to>
                                        <p:strVal val="visible"/>
                                      </p:to>
                                    </p:set>
                                    <p:animEffect transition="in" filter="checkerboard(across)">
                                      <p:cBhvr>
                                        <p:cTn id="12" dur="500"/>
                                        <p:tgtEl>
                                          <p:spTgt spid="18330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83300">
                                            <p:txEl>
                                              <p:pRg st="2" end="2"/>
                                            </p:txEl>
                                          </p:spTgt>
                                        </p:tgtEl>
                                        <p:attrNameLst>
                                          <p:attrName>style.visibility</p:attrName>
                                        </p:attrNameLst>
                                      </p:cBhvr>
                                      <p:to>
                                        <p:strVal val="visible"/>
                                      </p:to>
                                    </p:set>
                                    <p:animEffect transition="in" filter="checkerboard(across)">
                                      <p:cBhvr>
                                        <p:cTn id="17" dur="500"/>
                                        <p:tgtEl>
                                          <p:spTgt spid="18330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83300">
                                            <p:txEl>
                                              <p:pRg st="3" end="3"/>
                                            </p:txEl>
                                          </p:spTgt>
                                        </p:tgtEl>
                                        <p:attrNameLst>
                                          <p:attrName>style.visibility</p:attrName>
                                        </p:attrNameLst>
                                      </p:cBhvr>
                                      <p:to>
                                        <p:strVal val="visible"/>
                                      </p:to>
                                    </p:set>
                                    <p:animEffect transition="in" filter="checkerboard(across)">
                                      <p:cBhvr>
                                        <p:cTn id="22" dur="500"/>
                                        <p:tgtEl>
                                          <p:spTgt spid="1833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Text Box 4"/>
          <p:cNvSpPr txBox="1">
            <a:spLocks noChangeArrowheads="1"/>
          </p:cNvSpPr>
          <p:nvPr/>
        </p:nvSpPr>
        <p:spPr bwMode="ltGray">
          <a:xfrm>
            <a:off x="1320800" y="1303267"/>
            <a:ext cx="640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1"/>
              <a:t>Nguyên nhân:</a:t>
            </a:r>
          </a:p>
        </p:txBody>
      </p:sp>
      <p:sp>
        <p:nvSpPr>
          <p:cNvPr id="184325" name="Text Box 5"/>
          <p:cNvSpPr txBox="1">
            <a:spLocks noChangeArrowheads="1"/>
          </p:cNvSpPr>
          <p:nvPr/>
        </p:nvSpPr>
        <p:spPr bwMode="ltGray">
          <a:xfrm>
            <a:off x="914400" y="2057400"/>
            <a:ext cx="10668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a:t>- Duy trì quá lâu cơ chế quản lý kinh tế tập trung quan liêu, bao cấp.</a:t>
            </a:r>
          </a:p>
          <a:p>
            <a:pPr algn="just">
              <a:spcBef>
                <a:spcPct val="50000"/>
              </a:spcBef>
            </a:pPr>
            <a:r>
              <a:rPr lang="en-US" sz="2400"/>
              <a:t>- Hệ thống chuyên chính vô sản có biểu hiện bảo thủ, trì trệ, chậm đổi mới.</a:t>
            </a:r>
          </a:p>
          <a:p>
            <a:pPr algn="just">
              <a:spcBef>
                <a:spcPct val="50000"/>
              </a:spcBef>
              <a:buFontTx/>
              <a:buChar char="-"/>
            </a:pPr>
            <a:r>
              <a:rPr lang="en-US" sz="2400"/>
              <a:t> Bệnh chủ quan, duy ý chí, tư tưởng tiểu tư sản vừa tả khuynh vừa hữu khuynh trong vai trò lãnh đạo của Đảng.</a:t>
            </a:r>
          </a:p>
        </p:txBody>
      </p:sp>
    </p:spTree>
    <p:extLst>
      <p:ext uri="{BB962C8B-B14F-4D97-AF65-F5344CB8AC3E}">
        <p14:creationId xmlns:p14="http://schemas.microsoft.com/office/powerpoint/2010/main" val="12522387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325">
                                            <p:txEl>
                                              <p:pRg st="0" end="0"/>
                                            </p:txEl>
                                          </p:spTgt>
                                        </p:tgtEl>
                                        <p:attrNameLst>
                                          <p:attrName>style.visibility</p:attrName>
                                        </p:attrNameLst>
                                      </p:cBhvr>
                                      <p:to>
                                        <p:strVal val="visible"/>
                                      </p:to>
                                    </p:set>
                                    <p:animEffect transition="in" filter="checkerboard(across)">
                                      <p:cBhvr>
                                        <p:cTn id="7" dur="500"/>
                                        <p:tgtEl>
                                          <p:spTgt spid="18432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4325">
                                            <p:txEl>
                                              <p:pRg st="1" end="1"/>
                                            </p:txEl>
                                          </p:spTgt>
                                        </p:tgtEl>
                                        <p:attrNameLst>
                                          <p:attrName>style.visibility</p:attrName>
                                        </p:attrNameLst>
                                      </p:cBhvr>
                                      <p:to>
                                        <p:strVal val="visible"/>
                                      </p:to>
                                    </p:set>
                                    <p:animEffect transition="in" filter="checkerboard(across)">
                                      <p:cBhvr>
                                        <p:cTn id="12" dur="500"/>
                                        <p:tgtEl>
                                          <p:spTgt spid="18432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84325">
                                            <p:txEl>
                                              <p:pRg st="2" end="2"/>
                                            </p:txEl>
                                          </p:spTgt>
                                        </p:tgtEl>
                                        <p:attrNameLst>
                                          <p:attrName>style.visibility</p:attrName>
                                        </p:attrNameLst>
                                      </p:cBhvr>
                                      <p:to>
                                        <p:strVal val="visible"/>
                                      </p:to>
                                    </p:set>
                                    <p:animEffect transition="in" filter="checkerboard(across)">
                                      <p:cBhvr>
                                        <p:cTn id="17" dur="500"/>
                                        <p:tgtEl>
                                          <p:spTgt spid="1843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4" name="Picture 9" descr="DH10.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352800"/>
            <a:ext cx="4633384"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5" name="Picture 10" descr="i44_11232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8418" y="3352800"/>
            <a:ext cx="285538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6" name="Picture 11" descr="co tquoc bay.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23152" y="3352800"/>
            <a:ext cx="455083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7" name="WordArt 7"/>
          <p:cNvSpPr>
            <a:spLocks noChangeArrowheads="1" noChangeShapeType="1" noTextEdit="1"/>
          </p:cNvSpPr>
          <p:nvPr/>
        </p:nvSpPr>
        <p:spPr bwMode="auto">
          <a:xfrm>
            <a:off x="406400" y="1447801"/>
            <a:ext cx="11379200" cy="904875"/>
          </a:xfrm>
          <a:prstGeom prst="rect">
            <a:avLst/>
          </a:prstGeom>
        </p:spPr>
        <p:txBody>
          <a:bodyPr wrap="none" fromWordArt="1">
            <a:prstTxWarp prst="textPlain">
              <a:avLst>
                <a:gd name="adj" fmla="val 50000"/>
              </a:avLst>
            </a:prstTxWarp>
          </a:bodyPr>
          <a:lstStyle/>
          <a:p>
            <a:pPr algn="ctr"/>
            <a:r>
              <a:rPr lang="vi-VN" sz="3600" kern="10" smtClean="0">
                <a:ln w="12700">
                  <a:solidFill>
                    <a:srgbClr val="3333CC"/>
                  </a:solidFill>
                  <a:round/>
                  <a:headEnd/>
                  <a:tailEnd/>
                </a:ln>
                <a:solidFill>
                  <a:srgbClr val="B2B2B2">
                    <a:alpha val="50000"/>
                  </a:srgbClr>
                </a:solidFill>
                <a:effectLst>
                  <a:outerShdw dist="45791" dir="2021404" algn="ctr" rotWithShape="0">
                    <a:srgbClr val="9999FF"/>
                  </a:outerShdw>
                </a:effectLst>
                <a:latin typeface="Times New Roman"/>
                <a:cs typeface="Times New Roman"/>
              </a:rPr>
              <a:t>HỆ </a:t>
            </a:r>
            <a:r>
              <a:rPr lang="vi-VN" sz="3600" kern="10">
                <a:ln w="12700">
                  <a:solidFill>
                    <a:srgbClr val="3333CC"/>
                  </a:solidFill>
                  <a:round/>
                  <a:headEnd/>
                  <a:tailEnd/>
                </a:ln>
                <a:solidFill>
                  <a:srgbClr val="B2B2B2">
                    <a:alpha val="50000"/>
                  </a:srgbClr>
                </a:solidFill>
                <a:effectLst>
                  <a:outerShdw dist="45791" dir="2021404" algn="ctr" rotWithShape="0">
                    <a:srgbClr val="9999FF"/>
                  </a:outerShdw>
                </a:effectLst>
                <a:latin typeface="Times New Roman"/>
                <a:cs typeface="Times New Roman"/>
              </a:rPr>
              <a:t>THỐNG CHÍNH TRỊ THỜI KỲ ĐỔI MỚI</a:t>
            </a:r>
            <a:endParaRPr lang="en-US" sz="3600" kern="10">
              <a:ln w="12700">
                <a:solidFill>
                  <a:srgbClr val="3333CC"/>
                </a:solidFill>
                <a:round/>
                <a:headEnd/>
                <a:tailEnd/>
              </a:ln>
              <a:solidFill>
                <a:srgbClr val="B2B2B2">
                  <a:alpha val="50000"/>
                </a:srgbClr>
              </a:solidFill>
              <a:effectLst>
                <a:outerShdw dist="45791" dir="2021404" algn="ctr" rotWithShape="0">
                  <a:srgbClr val="9999FF"/>
                </a:outerShdw>
              </a:effectLst>
              <a:latin typeface="Times New Roman"/>
              <a:cs typeface="Times New Roman"/>
            </a:endParaRPr>
          </a:p>
        </p:txBody>
      </p:sp>
      <p:sp>
        <p:nvSpPr>
          <p:cNvPr id="2" name="Rectangle 1"/>
          <p:cNvSpPr/>
          <p:nvPr/>
        </p:nvSpPr>
        <p:spPr>
          <a:xfrm>
            <a:off x="3212165" y="3244334"/>
            <a:ext cx="5767669" cy="369332"/>
          </a:xfrm>
          <a:prstGeom prst="rect">
            <a:avLst/>
          </a:prstGeom>
        </p:spPr>
        <p:txBody>
          <a:bodyPr wrap="none">
            <a:spAutoFit/>
          </a:bodyPr>
          <a:lstStyle/>
          <a:p>
            <a:r>
              <a:rPr lang="en-US"/>
              <a:t>Nghị quyết TW 11 (3/1965) và Nghị quyết TW 12 (12/1965) </a:t>
            </a:r>
          </a:p>
        </p:txBody>
      </p:sp>
    </p:spTree>
    <p:extLst>
      <p:ext uri="{BB962C8B-B14F-4D97-AF65-F5344CB8AC3E}">
        <p14:creationId xmlns:p14="http://schemas.microsoft.com/office/powerpoint/2010/main" val="24596782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6742D67-F462-49C4-B0E8-0EF7A6F93F44}"/>
              </a:ext>
            </a:extLst>
          </p:cNvPr>
          <p:cNvSpPr txBox="1"/>
          <p:nvPr/>
        </p:nvSpPr>
        <p:spPr>
          <a:xfrm>
            <a:off x="365760" y="261118"/>
            <a:ext cx="5342314" cy="6001643"/>
          </a:xfrm>
          <a:prstGeom prst="rect">
            <a:avLst/>
          </a:prstGeom>
          <a:solidFill>
            <a:schemeClr val="accent5">
              <a:lumMod val="20000"/>
              <a:lumOff val="80000"/>
            </a:schemeClr>
          </a:solidFill>
        </p:spPr>
        <p:txBody>
          <a:bodyPr wrap="square">
            <a:spAutoFit/>
          </a:bodyPr>
          <a:lstStyle/>
          <a:p>
            <a:pPr marR="0" algn="just">
              <a:lnSpc>
                <a:spcPct val="120000"/>
              </a:lnSpc>
              <a:spcBef>
                <a:spcPts val="600"/>
              </a:spcBef>
              <a:spcAft>
                <a:spcPts val="600"/>
              </a:spcAft>
            </a:pPr>
            <a:r>
              <a:rPr lang="en-US" b="1"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Đổi mới trên cơ sở các đặc trưng CNXH mà nhân dân ta xây dựng (Cương lĩnh 1991) gồm 6 đặc trưng:</a:t>
            </a:r>
            <a:endPar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20000"/>
              </a:lnSpc>
              <a:spcBef>
                <a:spcPts val="600"/>
              </a:spcBef>
              <a:spcAft>
                <a:spcPts val="600"/>
              </a:spcAft>
              <a:buFont typeface="Wingdings" panose="05000000000000000000" pitchFamily="2" charset="2"/>
              <a:buChar char="Ø"/>
            </a:pPr>
            <a:r>
              <a:rPr lang="en-US"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lao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indent="-285750" algn="just">
              <a:lnSpc>
                <a:spcPct val="120000"/>
              </a:lnSpc>
              <a:spcBef>
                <a:spcPts val="600"/>
              </a:spcBef>
              <a:spcAft>
                <a:spcPts val="600"/>
              </a:spcAft>
              <a:buFont typeface="Wingdings" panose="05000000000000000000" pitchFamily="2" charset="2"/>
              <a:buChar char="Ø"/>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nền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tế</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dựa</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lực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chế</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yếu</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indent="-285750" algn="just">
              <a:lnSpc>
                <a:spcPct val="120000"/>
              </a:lnSpc>
              <a:spcBef>
                <a:spcPts val="600"/>
              </a:spcBef>
              <a:spcAft>
                <a:spcPts val="600"/>
              </a:spcAft>
              <a:buFont typeface="Wingdings" panose="05000000000000000000" pitchFamily="2" charset="2"/>
              <a:buChar char="Ø"/>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nền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tiên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đậm</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đà</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sắc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tộc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indent="-285750" algn="just">
              <a:lnSpc>
                <a:spcPct val="120000"/>
              </a:lnSpc>
              <a:spcBef>
                <a:spcPts val="600"/>
              </a:spcBef>
              <a:spcAft>
                <a:spcPts val="600"/>
              </a:spcAft>
              <a:buFont typeface="Wingdings" panose="05000000000000000000" pitchFamily="2" charset="2"/>
              <a:buChar char="Ø"/>
            </a:pP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phóng</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khỏi</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bức</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bóc</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lột</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bất</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lực</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hưởng</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lao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cuộc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ấm</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no,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do,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hạnh</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phúc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kiện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toàn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indent="-285750" algn="just">
              <a:lnSpc>
                <a:spcPct val="120000"/>
              </a:lnSpc>
              <a:spcBef>
                <a:spcPts val="600"/>
              </a:spcBef>
              <a:spcAft>
                <a:spcPts val="600"/>
              </a:spcAft>
              <a:buFont typeface="Wingdings" panose="05000000000000000000" pitchFamily="2" charset="2"/>
              <a:buChar char="Ø"/>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tộc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bình</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đẳng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đoàn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đỡ</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lẫn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cùng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tiến</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indent="-285750" algn="just">
              <a:lnSpc>
                <a:spcPct val="120000"/>
              </a:lnSpc>
              <a:spcBef>
                <a:spcPts val="600"/>
              </a:spcBef>
              <a:spcAft>
                <a:spcPts val="600"/>
              </a:spcAft>
              <a:buFont typeface="Wingdings" panose="05000000000000000000" pitchFamily="2" charset="2"/>
              <a:buChar char="Ø"/>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nghị</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tất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xmlns="" id="{96742D67-F462-49C4-B0E8-0EF7A6F93F44}"/>
              </a:ext>
            </a:extLst>
          </p:cNvPr>
          <p:cNvSpPr txBox="1"/>
          <p:nvPr/>
        </p:nvSpPr>
        <p:spPr>
          <a:xfrm>
            <a:off x="5860473" y="148164"/>
            <a:ext cx="6331527" cy="6309420"/>
          </a:xfrm>
          <a:prstGeom prst="rect">
            <a:avLst/>
          </a:prstGeom>
          <a:solidFill>
            <a:schemeClr val="accent6">
              <a:lumMod val="60000"/>
              <a:lumOff val="40000"/>
            </a:schemeClr>
          </a:solidFill>
        </p:spPr>
        <p:txBody>
          <a:bodyPr wrap="square">
            <a:spAutoFit/>
          </a:bodyPr>
          <a:lstStyle/>
          <a:p>
            <a:pPr marR="0" algn="just">
              <a:lnSpc>
                <a:spcPct val="120000"/>
              </a:lnSpc>
              <a:spcBef>
                <a:spcPts val="600"/>
              </a:spcBef>
              <a:spcAft>
                <a:spcPts val="600"/>
              </a:spcAft>
            </a:pPr>
            <a:r>
              <a:rPr lang="en-US"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a:t>
            </a:r>
            <a:r>
              <a:rPr lang="en-US" b="1"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ặc trưng CNXH mà nhân dân ta xây dựng (Cương lĩnh xây dựng đất nước trong TKQĐ lên CNXH bổ sung, phát triển năm 2011, ) gồm 8 đặc trưng:</a:t>
            </a:r>
          </a:p>
          <a:p>
            <a:pPr marL="285750" marR="0" indent="-285750" algn="just">
              <a:lnSpc>
                <a:spcPct val="120000"/>
              </a:lnSpc>
              <a:spcBef>
                <a:spcPts val="600"/>
              </a:spcBef>
              <a:spcAft>
                <a:spcPts val="600"/>
              </a:spcAft>
              <a:buFont typeface="Wingdings" panose="05000000000000000000" pitchFamily="2" charset="2"/>
              <a:buChar char="Ø"/>
            </a:pPr>
            <a:r>
              <a:rPr lang="en-US"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Dân giàu, nước mạnh, dân chủ, công bằng, văn minh</a:t>
            </a:r>
            <a:endParaRPr lang="en-US"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20000"/>
              </a:lnSpc>
              <a:spcBef>
                <a:spcPts val="600"/>
              </a:spcBef>
              <a:spcAft>
                <a:spcPts val="600"/>
              </a:spcAft>
              <a:buFont typeface="Wingdings" panose="05000000000000000000" pitchFamily="2" charset="2"/>
              <a:buChar char="Ø"/>
            </a:pPr>
            <a:r>
              <a:rPr lang="en-US"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lao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indent="-285750" algn="just">
              <a:lnSpc>
                <a:spcPct val="120000"/>
              </a:lnSpc>
              <a:spcBef>
                <a:spcPts val="600"/>
              </a:spcBef>
              <a:spcAft>
                <a:spcPts val="600"/>
              </a:spcAft>
              <a:buFont typeface="Wingdings" panose="05000000000000000000" pitchFamily="2" charset="2"/>
              <a:buChar char="Ø"/>
            </a:pPr>
            <a:r>
              <a:rPr lang="en-US"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nền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tế</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dựa</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lực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u="sng">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 hệ sản xuất tiến bộ phù hợp.</a:t>
            </a:r>
            <a:endParaRPr lang="en-US"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20000"/>
              </a:lnSpc>
              <a:spcBef>
                <a:spcPts val="600"/>
              </a:spcBef>
              <a:spcAft>
                <a:spcPts val="600"/>
              </a:spcAft>
              <a:buFont typeface="Wingdings" panose="05000000000000000000" pitchFamily="2" charset="2"/>
              <a:buChar char="Ø"/>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nền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tiên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đậm</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đà</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sắc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tộc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indent="-285750" algn="just">
              <a:lnSpc>
                <a:spcPct val="120000"/>
              </a:lnSpc>
              <a:spcBef>
                <a:spcPts val="600"/>
              </a:spcBef>
              <a:spcAft>
                <a:spcPts val="600"/>
              </a:spcAft>
              <a:buFont typeface="Wingdings" panose="05000000000000000000" pitchFamily="2" charset="2"/>
              <a:buChar char="Ø"/>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 </a:t>
            </a:r>
            <a:r>
              <a:rPr lang="en-US"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 cuộc sống ấm no, tự do, hạnh phúc, có điều kiện phát triển toàn diện.</a:t>
            </a: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20000"/>
              </a:lnSpc>
              <a:spcBef>
                <a:spcPts val="600"/>
              </a:spcBef>
              <a:spcAft>
                <a:spcPts val="600"/>
              </a:spcAft>
              <a:buFont typeface="Wingdings" panose="05000000000000000000" pitchFamily="2" charset="2"/>
              <a:buChar char="Ø"/>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tộc</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 cộng đồng Việt Nam </a:t>
            </a:r>
            <a:r>
              <a:rPr lang="en-US"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bình đẳng, </a:t>
            </a:r>
            <a:r>
              <a:rPr lang="en-US"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đoàn</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 tôn trọng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đỡ</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lẫn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nhau</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cùng</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u="sng"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 triển</a:t>
            </a:r>
            <a:r>
              <a:rPr lang="en-US"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marR="0" indent="-285750" algn="just">
              <a:lnSpc>
                <a:spcPct val="120000"/>
              </a:lnSpc>
              <a:spcBef>
                <a:spcPts val="600"/>
              </a:spcBef>
              <a:spcAft>
                <a:spcPts val="600"/>
              </a:spcAft>
              <a:buFont typeface="Wingdings" panose="05000000000000000000" pitchFamily="2" charset="2"/>
              <a:buChar char="Ø"/>
            </a:pPr>
            <a:r>
              <a:rPr lang="en-US"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Có Nhà nước pháp quyền XHCN của nhân dân, do nhân dân, vì nhân dân do Đảng cộng sản lãnh đạo.</a:t>
            </a:r>
            <a:endParaRPr lang="en-US"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20000"/>
              </a:lnSpc>
              <a:spcBef>
                <a:spcPts val="600"/>
              </a:spcBef>
              <a:spcAft>
                <a:spcPts val="600"/>
              </a:spcAft>
              <a:buFont typeface="Wingdings" panose="05000000000000000000" pitchFamily="2" charset="2"/>
              <a:buChar char="Ø"/>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nghị</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giới.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1965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5"/>
          <p:cNvSpPr>
            <a:spLocks noChangeArrowheads="1"/>
          </p:cNvSpPr>
          <p:nvPr/>
        </p:nvSpPr>
        <p:spPr bwMode="auto">
          <a:xfrm>
            <a:off x="2625725" y="845128"/>
            <a:ext cx="89408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sz="2000" b="1">
                <a:solidFill>
                  <a:srgbClr val="800080"/>
                </a:solidFill>
                <a:latin typeface="Times New Roman" pitchFamily="18" charset="0"/>
                <a:cs typeface="Times New Roman" pitchFamily="18" charset="0"/>
              </a:rPr>
              <a:t>ĐƯỜNG LỐI CÔNG NGHIỆP HOÁ ĐẠI HỘI IV (12/1976)</a:t>
            </a:r>
          </a:p>
          <a:p>
            <a:pPr algn="ctr" eaLnBrk="0" hangingPunct="0"/>
            <a:r>
              <a:rPr lang="en-US" b="1"/>
              <a:t>(Đổi tên Đảng thành Đảng cộng sản Việt Nam)</a:t>
            </a:r>
          </a:p>
        </p:txBody>
      </p:sp>
      <p:pic>
        <p:nvPicPr>
          <p:cNvPr id="7171" name="Picture 36" descr="nha may xi mang Bim Son.jpg"/>
          <p:cNvPicPr>
            <a:picLocks noChangeAspect="1"/>
          </p:cNvPicPr>
          <p:nvPr/>
        </p:nvPicPr>
        <p:blipFill>
          <a:blip r:embed="rId2">
            <a:extLst>
              <a:ext uri="{28A0092B-C50C-407E-A947-70E740481C1C}">
                <a14:useLocalDpi xmlns:a14="http://schemas.microsoft.com/office/drawing/2010/main" val="0"/>
              </a:ext>
            </a:extLst>
          </a:blip>
          <a:srcRect l="2856" t="5260" r="4286" b="8836"/>
          <a:stretch>
            <a:fillRect/>
          </a:stretch>
        </p:blipFill>
        <p:spPr bwMode="auto">
          <a:xfrm>
            <a:off x="3759200" y="2438400"/>
            <a:ext cx="4673600" cy="2641600"/>
          </a:xfrm>
          <a:prstGeom prst="rect">
            <a:avLst/>
          </a:prstGeom>
          <a:noFill/>
          <a:ln>
            <a:noFill/>
          </a:ln>
          <a:effectLst>
            <a:outerShdw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caybua.JPG"/>
          <p:cNvPicPr>
            <a:picLocks noChangeAspect="1"/>
          </p:cNvPicPr>
          <p:nvPr/>
        </p:nvPicPr>
        <p:blipFill>
          <a:blip r:embed="rId3"/>
          <a:srcRect l="3907" t="1719" r="3786" b="14948"/>
          <a:stretch>
            <a:fillRect/>
          </a:stretch>
        </p:blipFill>
        <p:spPr>
          <a:xfrm>
            <a:off x="1016000" y="3200400"/>
            <a:ext cx="3219451" cy="2514600"/>
          </a:xfrm>
          <a:prstGeom prst="rect">
            <a:avLst/>
          </a:prstGeom>
          <a:ln>
            <a:noFill/>
          </a:ln>
          <a:effectLst>
            <a:outerShdw blurRad="292100" dist="139700" dir="2700000" algn="tl" rotWithShape="0">
              <a:srgbClr val="333333">
                <a:alpha val="65000"/>
              </a:srgbClr>
            </a:outerShdw>
          </a:effectLst>
        </p:spPr>
      </p:pic>
      <p:pic>
        <p:nvPicPr>
          <p:cNvPr id="40" name="Picture 39" descr="CUA HANG DO NHUA.JPG"/>
          <p:cNvPicPr>
            <a:picLocks noChangeAspect="1"/>
          </p:cNvPicPr>
          <p:nvPr/>
        </p:nvPicPr>
        <p:blipFill>
          <a:blip r:embed="rId4">
            <a:grayscl/>
          </a:blip>
          <a:srcRect l="21094"/>
          <a:stretch>
            <a:fillRect/>
          </a:stretch>
        </p:blipFill>
        <p:spPr>
          <a:xfrm>
            <a:off x="7721600" y="3276600"/>
            <a:ext cx="3420533" cy="2438400"/>
          </a:xfrm>
          <a:prstGeom prst="rect">
            <a:avLst/>
          </a:prstGeom>
          <a:ln>
            <a:noFill/>
          </a:ln>
          <a:effectLst>
            <a:outerShdw blurRad="292100" dist="139700" dir="2700000" algn="tl" rotWithShape="0">
              <a:srgbClr val="333333">
                <a:alpha val="65000"/>
              </a:srgbClr>
            </a:outerShdw>
          </a:effectLst>
        </p:spPr>
      </p:pic>
      <p:grpSp>
        <p:nvGrpSpPr>
          <p:cNvPr id="2" name="Group 22"/>
          <p:cNvGrpSpPr>
            <a:grpSpLocks/>
          </p:cNvGrpSpPr>
          <p:nvPr/>
        </p:nvGrpSpPr>
        <p:grpSpPr bwMode="auto">
          <a:xfrm>
            <a:off x="1930401" y="2693988"/>
            <a:ext cx="8159751" cy="3097212"/>
            <a:chOff x="884" y="1207"/>
            <a:chExt cx="4083" cy="2087"/>
          </a:xfrm>
        </p:grpSpPr>
        <p:sp>
          <p:nvSpPr>
            <p:cNvPr id="33" name="Oval 19"/>
            <p:cNvSpPr>
              <a:spLocks noChangeArrowheads="1"/>
            </p:cNvSpPr>
            <p:nvPr/>
          </p:nvSpPr>
          <p:spPr bwMode="auto">
            <a:xfrm>
              <a:off x="2166" y="1207"/>
              <a:ext cx="1503" cy="1407"/>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a:defRPr/>
              </a:pPr>
              <a:r>
                <a:rPr lang="en-US" b="1">
                  <a:effectLst>
                    <a:outerShdw blurRad="38100" dist="38100" dir="2700000" algn="tl">
                      <a:srgbClr val="000000">
                        <a:alpha val="43137"/>
                      </a:srgbClr>
                    </a:outerShdw>
                  </a:effectLst>
                  <a:latin typeface="Times New Roman" pitchFamily="18" charset="0"/>
                  <a:cs typeface="Times New Roman" pitchFamily="18" charset="0"/>
                </a:rPr>
                <a:t>ƯU TIÊN </a:t>
              </a:r>
            </a:p>
            <a:p>
              <a:pPr algn="ctr">
                <a:defRPr/>
              </a:pPr>
              <a:r>
                <a:rPr lang="en-US" b="1">
                  <a:effectLst>
                    <a:outerShdw blurRad="38100" dist="38100" dir="2700000" algn="tl">
                      <a:srgbClr val="000000">
                        <a:alpha val="43137"/>
                      </a:srgbClr>
                    </a:outerShdw>
                  </a:effectLst>
                  <a:latin typeface="Times New Roman" pitchFamily="18" charset="0"/>
                  <a:cs typeface="Times New Roman" pitchFamily="18" charset="0"/>
                </a:rPr>
                <a:t>PHÁT TRIỂN</a:t>
              </a:r>
            </a:p>
            <a:p>
              <a:pPr algn="ctr">
                <a:defRPr/>
              </a:pPr>
              <a:r>
                <a:rPr lang="en-US" b="1">
                  <a:effectLst>
                    <a:outerShdw blurRad="38100" dist="38100" dir="2700000" algn="tl">
                      <a:srgbClr val="000000">
                        <a:alpha val="43137"/>
                      </a:srgbClr>
                    </a:outerShdw>
                  </a:effectLst>
                  <a:latin typeface="Times New Roman" pitchFamily="18" charset="0"/>
                  <a:cs typeface="Times New Roman" pitchFamily="18" charset="0"/>
                </a:rPr>
                <a:t> CN NẶNG </a:t>
              </a:r>
            </a:p>
            <a:p>
              <a:pPr algn="ctr">
                <a:defRPr/>
              </a:pPr>
              <a:r>
                <a:rPr lang="en-US" b="1">
                  <a:effectLst>
                    <a:outerShdw blurRad="38100" dist="38100" dir="2700000" algn="tl">
                      <a:srgbClr val="000000">
                        <a:alpha val="43137"/>
                      </a:srgbClr>
                    </a:outerShdw>
                  </a:effectLst>
                  <a:latin typeface="Times New Roman" pitchFamily="18" charset="0"/>
                  <a:cs typeface="Times New Roman" pitchFamily="18" charset="0"/>
                </a:rPr>
                <a:t>TRÊN CƠ SỞ</a:t>
              </a:r>
            </a:p>
          </p:txBody>
        </p:sp>
        <p:sp>
          <p:nvSpPr>
            <p:cNvPr id="34" name="AutoShape 20"/>
            <p:cNvSpPr>
              <a:spLocks noChangeArrowheads="1"/>
            </p:cNvSpPr>
            <p:nvPr/>
          </p:nvSpPr>
          <p:spPr bwMode="auto">
            <a:xfrm>
              <a:off x="884" y="2296"/>
              <a:ext cx="2314" cy="998"/>
            </a:xfrm>
            <a:prstGeom prst="flowChartDecision">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a:defRPr/>
              </a:pPr>
              <a:r>
                <a:rPr lang="en-US" b="1">
                  <a:effectLst>
                    <a:outerShdw blurRad="38100" dist="38100" dir="2700000" algn="tl">
                      <a:srgbClr val="000000">
                        <a:alpha val="43137"/>
                      </a:srgbClr>
                    </a:outerShdw>
                  </a:effectLst>
                  <a:latin typeface="Times New Roman" pitchFamily="18" charset="0"/>
                  <a:cs typeface="Times New Roman" pitchFamily="18" charset="0"/>
                </a:rPr>
                <a:t>PHÁT TRIỂN </a:t>
              </a:r>
            </a:p>
            <a:p>
              <a:pPr algn="ctr">
                <a:defRPr/>
              </a:pPr>
              <a:r>
                <a:rPr lang="en-US" b="1">
                  <a:effectLst>
                    <a:outerShdw blurRad="38100" dist="38100" dir="2700000" algn="tl">
                      <a:srgbClr val="000000">
                        <a:alpha val="43137"/>
                      </a:srgbClr>
                    </a:outerShdw>
                  </a:effectLst>
                  <a:latin typeface="Times New Roman" pitchFamily="18" charset="0"/>
                  <a:cs typeface="Times New Roman" pitchFamily="18" charset="0"/>
                </a:rPr>
                <a:t>NÔNG NGHIỆP</a:t>
              </a:r>
            </a:p>
          </p:txBody>
        </p:sp>
        <p:sp>
          <p:nvSpPr>
            <p:cNvPr id="35" name="AutoShape 21"/>
            <p:cNvSpPr>
              <a:spLocks noChangeArrowheads="1"/>
            </p:cNvSpPr>
            <p:nvPr/>
          </p:nvSpPr>
          <p:spPr bwMode="auto">
            <a:xfrm>
              <a:off x="2653" y="2296"/>
              <a:ext cx="2314" cy="998"/>
            </a:xfrm>
            <a:prstGeom prst="flowChartDecision">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a:defRPr/>
              </a:pPr>
              <a:r>
                <a:rPr lang="en-US" b="1">
                  <a:effectLst>
                    <a:outerShdw blurRad="38100" dist="38100" dir="2700000" algn="tl">
                      <a:srgbClr val="000000">
                        <a:alpha val="43137"/>
                      </a:srgbClr>
                    </a:outerShdw>
                  </a:effectLst>
                  <a:latin typeface="Times New Roman" pitchFamily="18" charset="0"/>
                  <a:cs typeface="Times New Roman" pitchFamily="18" charset="0"/>
                </a:rPr>
                <a:t>PHÁT TRIỂN </a:t>
              </a:r>
            </a:p>
            <a:p>
              <a:pPr algn="ctr">
                <a:defRPr/>
              </a:pPr>
              <a:r>
                <a:rPr lang="en-US" b="1">
                  <a:effectLst>
                    <a:outerShdw blurRad="38100" dist="38100" dir="2700000" algn="tl">
                      <a:srgbClr val="000000">
                        <a:alpha val="43137"/>
                      </a:srgbClr>
                    </a:outerShdw>
                  </a:effectLst>
                  <a:latin typeface="Times New Roman" pitchFamily="18" charset="0"/>
                  <a:cs typeface="Times New Roman" pitchFamily="18" charset="0"/>
                </a:rPr>
                <a:t>CN NHẸ</a:t>
              </a:r>
            </a:p>
          </p:txBody>
        </p:sp>
      </p:grpSp>
    </p:spTree>
    <p:extLst>
      <p:ext uri="{BB962C8B-B14F-4D97-AF65-F5344CB8AC3E}">
        <p14:creationId xmlns:p14="http://schemas.microsoft.com/office/powerpoint/2010/main" val="2322379737"/>
      </p:ext>
    </p:extLst>
  </p:cSld>
  <p:clrMapOvr>
    <a:masterClrMapping/>
  </p:clrMapOvr>
  <p:transition>
    <p:spli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609601" y="2893239"/>
            <a:ext cx="1105535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25000"/>
              </a:lnSpc>
              <a:buFontTx/>
              <a:buChar char="-"/>
            </a:pPr>
            <a:r>
              <a:rPr lang="fr-FR" sz="2400"/>
              <a:t> Sử dụng khái niệm </a:t>
            </a:r>
            <a:r>
              <a:rPr lang="fr-FR" sz="2400" i="1"/>
              <a:t>hệ thống chính trị</a:t>
            </a:r>
            <a:r>
              <a:rPr lang="fr-FR" sz="2400"/>
              <a:t> thay thế khái niệm </a:t>
            </a:r>
            <a:r>
              <a:rPr lang="fr-FR" sz="2400" i="1"/>
              <a:t>hệ thống chuyên chính vô sản</a:t>
            </a:r>
            <a:endParaRPr lang="en-US" sz="2400"/>
          </a:p>
        </p:txBody>
      </p:sp>
      <p:sp>
        <p:nvSpPr>
          <p:cNvPr id="159749" name="Rectangle 5"/>
          <p:cNvSpPr>
            <a:spLocks noChangeArrowheads="1"/>
          </p:cNvSpPr>
          <p:nvPr/>
        </p:nvSpPr>
        <p:spPr bwMode="ltGray">
          <a:xfrm>
            <a:off x="812800" y="1524000"/>
            <a:ext cx="869141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Wingdings" pitchFamily="2" charset="2"/>
              <a:buChar char="v"/>
            </a:pPr>
            <a:r>
              <a:rPr lang="fr-FR" sz="2400" b="1" i="1">
                <a:solidFill>
                  <a:srgbClr val="0066FF"/>
                </a:solidFill>
              </a:rPr>
              <a:t> Quá trình đổi mới tư duy về xây dựng hệ thống chính trị</a:t>
            </a:r>
          </a:p>
        </p:txBody>
      </p:sp>
      <p:sp>
        <p:nvSpPr>
          <p:cNvPr id="159751" name="Text Box 7"/>
          <p:cNvSpPr txBox="1">
            <a:spLocks noChangeArrowheads="1"/>
          </p:cNvSpPr>
          <p:nvPr/>
        </p:nvSpPr>
        <p:spPr bwMode="ltGray">
          <a:xfrm>
            <a:off x="812800" y="4114800"/>
            <a:ext cx="10871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921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just">
              <a:spcBef>
                <a:spcPct val="50000"/>
              </a:spcBef>
              <a:buFontTx/>
              <a:buChar char="-"/>
            </a:pPr>
            <a:r>
              <a:rPr lang="en-US" sz="2400"/>
              <a:t> Nhận thức mới về mối quan hệ giữa đổi mới kinh tế và đổi mới hệ thống chính trị</a:t>
            </a:r>
          </a:p>
          <a:p>
            <a:pPr algn="just">
              <a:spcBef>
                <a:spcPct val="50000"/>
              </a:spcBef>
            </a:pPr>
            <a:r>
              <a:rPr lang="en-US" sz="2400"/>
              <a:t>=&gt;  Đổi mới kinh tế đồng thời từng bước đổi mới hệ thống chính trị</a:t>
            </a:r>
          </a:p>
        </p:txBody>
      </p:sp>
    </p:spTree>
    <p:extLst>
      <p:ext uri="{BB962C8B-B14F-4D97-AF65-F5344CB8AC3E}">
        <p14:creationId xmlns:p14="http://schemas.microsoft.com/office/powerpoint/2010/main" val="537526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9746">
                                            <p:txEl>
                                              <p:pRg st="0" end="0"/>
                                            </p:txEl>
                                          </p:spTgt>
                                        </p:tgtEl>
                                        <p:attrNameLst>
                                          <p:attrName>style.visibility</p:attrName>
                                        </p:attrNameLst>
                                      </p:cBhvr>
                                      <p:to>
                                        <p:strVal val="visible"/>
                                      </p:to>
                                    </p:set>
                                    <p:animEffect transition="in" filter="checkerboard(across)">
                                      <p:cBhvr>
                                        <p:cTn id="7" dur="500"/>
                                        <p:tgtEl>
                                          <p:spTgt spid="1597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9751">
                                            <p:txEl>
                                              <p:pRg st="0" end="0"/>
                                            </p:txEl>
                                          </p:spTgt>
                                        </p:tgtEl>
                                        <p:attrNameLst>
                                          <p:attrName>style.visibility</p:attrName>
                                        </p:attrNameLst>
                                      </p:cBhvr>
                                      <p:to>
                                        <p:strVal val="visible"/>
                                      </p:to>
                                    </p:set>
                                    <p:animEffect transition="in" filter="checkerboard(across)">
                                      <p:cBhvr>
                                        <p:cTn id="12" dur="500"/>
                                        <p:tgtEl>
                                          <p:spTgt spid="15975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59751">
                                            <p:txEl>
                                              <p:pRg st="1" end="1"/>
                                            </p:txEl>
                                          </p:spTgt>
                                        </p:tgtEl>
                                        <p:attrNameLst>
                                          <p:attrName>style.visibility</p:attrName>
                                        </p:attrNameLst>
                                      </p:cBhvr>
                                      <p:to>
                                        <p:strVal val="visible"/>
                                      </p:to>
                                    </p:set>
                                    <p:animEffect transition="in" filter="diamond(in)">
                                      <p:cBhvr>
                                        <p:cTn id="17" dur="2000"/>
                                        <p:tgtEl>
                                          <p:spTgt spid="1597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9" name="Text Box 5"/>
          <p:cNvSpPr txBox="1">
            <a:spLocks noChangeArrowheads="1"/>
          </p:cNvSpPr>
          <p:nvPr/>
        </p:nvSpPr>
        <p:spPr bwMode="ltGray">
          <a:xfrm>
            <a:off x="609600" y="1676400"/>
            <a:ext cx="1087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sz="2400"/>
              <a:t> Nhận thức mới về mục tiêu đổi mới hệ thống chính trị</a:t>
            </a:r>
          </a:p>
        </p:txBody>
      </p:sp>
      <p:sp>
        <p:nvSpPr>
          <p:cNvPr id="195590" name="Text Box 6"/>
          <p:cNvSpPr txBox="1">
            <a:spLocks noChangeArrowheads="1"/>
          </p:cNvSpPr>
          <p:nvPr/>
        </p:nvSpPr>
        <p:spPr bwMode="ltGray">
          <a:xfrm>
            <a:off x="1930400" y="2743201"/>
            <a:ext cx="8940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a:t>Cương lĩnh xây dựng đất nước trong TKQĐ lên CNXH (1991) và báo cáo chính trị đại hội VII (1991) xác định: Xây dựng và từng bước hoàn thiện nền dân chủ XHCN, bảo đảm quyền lực thuộc về nhân dân. </a:t>
            </a:r>
            <a:r>
              <a:rPr lang="en-US" sz="2400" u="sng"/>
              <a:t>Dân chủ vừa là mục tiêu, vừa là động lực của công cuộc đổi mới</a:t>
            </a:r>
          </a:p>
        </p:txBody>
      </p:sp>
      <p:sp>
        <p:nvSpPr>
          <p:cNvPr id="195591" name="AutoShape 7"/>
          <p:cNvSpPr>
            <a:spLocks noChangeArrowheads="1"/>
          </p:cNvSpPr>
          <p:nvPr/>
        </p:nvSpPr>
        <p:spPr bwMode="ltGray">
          <a:xfrm rot="-707956">
            <a:off x="914400" y="2209800"/>
            <a:ext cx="508000" cy="1676400"/>
          </a:xfrm>
          <a:prstGeom prst="curvedRightArrow">
            <a:avLst>
              <a:gd name="adj1" fmla="val 87756"/>
              <a:gd name="adj2" fmla="val 175919"/>
              <a:gd name="adj3" fmla="val 33333"/>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278473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5591"/>
                                        </p:tgtEl>
                                        <p:attrNameLst>
                                          <p:attrName>style.visibility</p:attrName>
                                        </p:attrNameLst>
                                      </p:cBhvr>
                                      <p:to>
                                        <p:strVal val="visible"/>
                                      </p:to>
                                    </p:set>
                                    <p:animEffect transition="in" filter="checkerboard(across)">
                                      <p:cBhvr>
                                        <p:cTn id="7" dur="500"/>
                                        <p:tgtEl>
                                          <p:spTgt spid="19559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95590"/>
                                        </p:tgtEl>
                                        <p:attrNameLst>
                                          <p:attrName>style.visibility</p:attrName>
                                        </p:attrNameLst>
                                      </p:cBhvr>
                                      <p:to>
                                        <p:strVal val="visible"/>
                                      </p:to>
                                    </p:set>
                                    <p:animEffect transition="in" filter="checkerboard(across)">
                                      <p:cBhvr>
                                        <p:cTn id="10" dur="500"/>
                                        <p:tgtEl>
                                          <p:spTgt spid="195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0" grpId="0"/>
      <p:bldP spid="19559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0" name="Text Box 4"/>
          <p:cNvSpPr txBox="1">
            <a:spLocks noChangeArrowheads="1"/>
          </p:cNvSpPr>
          <p:nvPr/>
        </p:nvSpPr>
        <p:spPr bwMode="ltGray">
          <a:xfrm>
            <a:off x="720437" y="1408547"/>
            <a:ext cx="1016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 Nhận thức mới về đấu tranh giai cấp và động lực chủ yếu phát triển đất nước trong giai đoạn mới</a:t>
            </a:r>
          </a:p>
        </p:txBody>
      </p:sp>
      <p:sp>
        <p:nvSpPr>
          <p:cNvPr id="198661" name="AutoShape 5"/>
          <p:cNvSpPr>
            <a:spLocks noChangeArrowheads="1"/>
          </p:cNvSpPr>
          <p:nvPr/>
        </p:nvSpPr>
        <p:spPr bwMode="ltGray">
          <a:xfrm rot="-707956">
            <a:off x="1270000" y="2429164"/>
            <a:ext cx="304800" cy="1143000"/>
          </a:xfrm>
          <a:prstGeom prst="curvedRightArrow">
            <a:avLst>
              <a:gd name="adj1" fmla="val 99722"/>
              <a:gd name="adj2" fmla="val 199907"/>
              <a:gd name="adj3" fmla="val 33333"/>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662" name="Text Box 6"/>
          <p:cNvSpPr txBox="1">
            <a:spLocks noChangeArrowheads="1"/>
          </p:cNvSpPr>
          <p:nvPr/>
        </p:nvSpPr>
        <p:spPr bwMode="ltGray">
          <a:xfrm>
            <a:off x="1828800" y="2932547"/>
            <a:ext cx="97536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000"/>
              <a:t>Đại hội IX xác đinh: Nội dung đấu tranh giai cấp trong giai đoạn này là: </a:t>
            </a:r>
          </a:p>
          <a:p>
            <a:pPr algn="just">
              <a:spcBef>
                <a:spcPct val="50000"/>
              </a:spcBef>
            </a:pPr>
            <a:r>
              <a:rPr lang="en-US" sz="2000"/>
              <a:t>+ Thực hiện thắng lợi sự nghiệp CNH, HĐH theo định hướng XHCN, khắc phục tình trạng nước nghèo, kém phát triển, </a:t>
            </a:r>
          </a:p>
          <a:p>
            <a:pPr algn="just">
              <a:spcBef>
                <a:spcPct val="50000"/>
              </a:spcBef>
            </a:pPr>
            <a:r>
              <a:rPr lang="en-US" sz="2000"/>
              <a:t>+ Thực hiện công bằng xã hội, chống áp bức, bất công</a:t>
            </a:r>
          </a:p>
          <a:p>
            <a:pPr algn="just">
              <a:spcBef>
                <a:spcPct val="50000"/>
              </a:spcBef>
            </a:pPr>
            <a:r>
              <a:rPr lang="en-US" sz="2000"/>
              <a:t>+ Đấu tranh ngăn chặn và khắc phục những tư tưởng và hành động tiêu cực, sai trái</a:t>
            </a:r>
          </a:p>
          <a:p>
            <a:pPr algn="just">
              <a:spcBef>
                <a:spcPct val="50000"/>
              </a:spcBef>
            </a:pPr>
            <a:r>
              <a:rPr lang="en-US" sz="2000"/>
              <a:t>+ Đấu tranh làm thất bại mọi âm mưu và hành động chống phá của các thế lực thù địch</a:t>
            </a:r>
          </a:p>
        </p:txBody>
      </p:sp>
      <p:sp>
        <p:nvSpPr>
          <p:cNvPr id="198663" name="Text Box 7"/>
          <p:cNvSpPr txBox="1">
            <a:spLocks noChangeArrowheads="1"/>
          </p:cNvSpPr>
          <p:nvPr/>
        </p:nvSpPr>
        <p:spPr bwMode="ltGray">
          <a:xfrm>
            <a:off x="1422400" y="5791201"/>
            <a:ext cx="10363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000"/>
              <a:t>Đại hội IX xác định động lực của sự phát triển: Đại đoàn kết toàn dân trên cơ sở liên minh công – nông – trí thức</a:t>
            </a:r>
          </a:p>
        </p:txBody>
      </p:sp>
    </p:spTree>
    <p:extLst>
      <p:ext uri="{BB962C8B-B14F-4D97-AF65-F5344CB8AC3E}">
        <p14:creationId xmlns:p14="http://schemas.microsoft.com/office/powerpoint/2010/main" val="465422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8661"/>
                                        </p:tgtEl>
                                        <p:attrNameLst>
                                          <p:attrName>style.visibility</p:attrName>
                                        </p:attrNameLst>
                                      </p:cBhvr>
                                      <p:to>
                                        <p:strVal val="visible"/>
                                      </p:to>
                                    </p:set>
                                    <p:animEffect transition="in" filter="checkerboard(across)">
                                      <p:cBhvr>
                                        <p:cTn id="7" dur="500"/>
                                        <p:tgtEl>
                                          <p:spTgt spid="19866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98662"/>
                                        </p:tgtEl>
                                        <p:attrNameLst>
                                          <p:attrName>style.visibility</p:attrName>
                                        </p:attrNameLst>
                                      </p:cBhvr>
                                      <p:to>
                                        <p:strVal val="visible"/>
                                      </p:to>
                                    </p:set>
                                    <p:animEffect transition="in" filter="checkerboard(across)">
                                      <p:cBhvr>
                                        <p:cTn id="10" dur="500"/>
                                        <p:tgtEl>
                                          <p:spTgt spid="19866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98663"/>
                                        </p:tgtEl>
                                        <p:attrNameLst>
                                          <p:attrName>style.visibility</p:attrName>
                                        </p:attrNameLst>
                                      </p:cBhvr>
                                      <p:to>
                                        <p:strVal val="visible"/>
                                      </p:to>
                                    </p:set>
                                    <p:animEffect transition="in" filter="checkerboard(across)">
                                      <p:cBhvr>
                                        <p:cTn id="15" dur="500"/>
                                        <p:tgtEl>
                                          <p:spTgt spid="198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1" grpId="0" animBg="1"/>
      <p:bldP spid="198662" grpId="0"/>
      <p:bldP spid="19866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Text Box 4"/>
          <p:cNvSpPr txBox="1">
            <a:spLocks noChangeArrowheads="1"/>
          </p:cNvSpPr>
          <p:nvPr/>
        </p:nvSpPr>
        <p:spPr bwMode="ltGray">
          <a:xfrm>
            <a:off x="812800" y="1376066"/>
            <a:ext cx="1026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fr-FR" sz="2400"/>
              <a:t>- Nhận thức rõ hơn về cơ cấu và cơ chế vận hành của hệ thống chính trị ở nước ta</a:t>
            </a:r>
            <a:endParaRPr lang="en-US" sz="2400"/>
          </a:p>
        </p:txBody>
      </p:sp>
      <p:sp>
        <p:nvSpPr>
          <p:cNvPr id="196613" name="AutoShape 5"/>
          <p:cNvSpPr>
            <a:spLocks noChangeArrowheads="1"/>
          </p:cNvSpPr>
          <p:nvPr/>
        </p:nvSpPr>
        <p:spPr bwMode="ltGray">
          <a:xfrm rot="-707956">
            <a:off x="1422401" y="1856818"/>
            <a:ext cx="304800" cy="1143000"/>
          </a:xfrm>
          <a:prstGeom prst="curvedRightArrow">
            <a:avLst>
              <a:gd name="adj1" fmla="val 99722"/>
              <a:gd name="adj2" fmla="val 199907"/>
              <a:gd name="adj3" fmla="val 33333"/>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4" name="Text Box 6"/>
          <p:cNvSpPr txBox="1">
            <a:spLocks noChangeArrowheads="1"/>
          </p:cNvSpPr>
          <p:nvPr/>
        </p:nvSpPr>
        <p:spPr bwMode="ltGray">
          <a:xfrm>
            <a:off x="2032000" y="2362201"/>
            <a:ext cx="975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000"/>
              <a:t>Đảng lãnh đạo, Nhà nước quản lý, nhân dân làm chủ</a:t>
            </a:r>
          </a:p>
        </p:txBody>
      </p:sp>
      <p:sp>
        <p:nvSpPr>
          <p:cNvPr id="196615" name="Text Box 7"/>
          <p:cNvSpPr txBox="1">
            <a:spLocks noChangeArrowheads="1"/>
          </p:cNvSpPr>
          <p:nvPr/>
        </p:nvSpPr>
        <p:spPr bwMode="ltGray">
          <a:xfrm>
            <a:off x="914400" y="3352801"/>
            <a:ext cx="10972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sz="2400"/>
              <a:t>- Nhận thức mới về đổi mới Nhà nước và Nhà nước pháp quyền trong HTCT.</a:t>
            </a:r>
            <a:endParaRPr lang="en-US" sz="2400"/>
          </a:p>
        </p:txBody>
      </p:sp>
      <p:sp>
        <p:nvSpPr>
          <p:cNvPr id="196616" name="AutoShape 8"/>
          <p:cNvSpPr>
            <a:spLocks noChangeArrowheads="1"/>
          </p:cNvSpPr>
          <p:nvPr/>
        </p:nvSpPr>
        <p:spPr bwMode="ltGray">
          <a:xfrm rot="-707956">
            <a:off x="1524000" y="4191000"/>
            <a:ext cx="304800" cy="1143000"/>
          </a:xfrm>
          <a:prstGeom prst="curvedRightArrow">
            <a:avLst>
              <a:gd name="adj1" fmla="val 99722"/>
              <a:gd name="adj2" fmla="val 199907"/>
              <a:gd name="adj3" fmla="val 33333"/>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7" name="Text Box 9"/>
          <p:cNvSpPr txBox="1">
            <a:spLocks noChangeArrowheads="1"/>
          </p:cNvSpPr>
          <p:nvPr/>
        </p:nvSpPr>
        <p:spPr bwMode="ltGray">
          <a:xfrm>
            <a:off x="2133600" y="4953000"/>
            <a:ext cx="1005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Nhà nước quản lý xã hội bằng Hiến pháp và pháp luật</a:t>
            </a:r>
          </a:p>
        </p:txBody>
      </p:sp>
    </p:spTree>
    <p:extLst>
      <p:ext uri="{BB962C8B-B14F-4D97-AF65-F5344CB8AC3E}">
        <p14:creationId xmlns:p14="http://schemas.microsoft.com/office/powerpoint/2010/main" val="1295259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6614"/>
                                        </p:tgtEl>
                                        <p:attrNameLst>
                                          <p:attrName>style.visibility</p:attrName>
                                        </p:attrNameLst>
                                      </p:cBhvr>
                                      <p:to>
                                        <p:strVal val="visible"/>
                                      </p:to>
                                    </p:set>
                                    <p:animEffect transition="in" filter="checkerboard(across)">
                                      <p:cBhvr>
                                        <p:cTn id="7" dur="500"/>
                                        <p:tgtEl>
                                          <p:spTgt spid="19661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96613"/>
                                        </p:tgtEl>
                                        <p:attrNameLst>
                                          <p:attrName>style.visibility</p:attrName>
                                        </p:attrNameLst>
                                      </p:cBhvr>
                                      <p:to>
                                        <p:strVal val="visible"/>
                                      </p:to>
                                    </p:set>
                                    <p:animEffect transition="in" filter="checkerboard(across)">
                                      <p:cBhvr>
                                        <p:cTn id="10" dur="500"/>
                                        <p:tgtEl>
                                          <p:spTgt spid="1966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96615"/>
                                        </p:tgtEl>
                                        <p:attrNameLst>
                                          <p:attrName>style.visibility</p:attrName>
                                        </p:attrNameLst>
                                      </p:cBhvr>
                                      <p:to>
                                        <p:strVal val="visible"/>
                                      </p:to>
                                    </p:set>
                                    <p:animEffect transition="in" filter="checkerboard(across)">
                                      <p:cBhvr>
                                        <p:cTn id="15" dur="500"/>
                                        <p:tgtEl>
                                          <p:spTgt spid="1966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96616"/>
                                        </p:tgtEl>
                                        <p:attrNameLst>
                                          <p:attrName>style.visibility</p:attrName>
                                        </p:attrNameLst>
                                      </p:cBhvr>
                                      <p:to>
                                        <p:strVal val="visible"/>
                                      </p:to>
                                    </p:set>
                                    <p:animEffect transition="in" filter="checkerboard(across)">
                                      <p:cBhvr>
                                        <p:cTn id="20" dur="500"/>
                                        <p:tgtEl>
                                          <p:spTgt spid="196616"/>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96617"/>
                                        </p:tgtEl>
                                        <p:attrNameLst>
                                          <p:attrName>style.visibility</p:attrName>
                                        </p:attrNameLst>
                                      </p:cBhvr>
                                      <p:to>
                                        <p:strVal val="visible"/>
                                      </p:to>
                                    </p:set>
                                    <p:animEffect transition="in" filter="checkerboard(across)">
                                      <p:cBhvr>
                                        <p:cTn id="23" dur="500"/>
                                        <p:tgtEl>
                                          <p:spTgt spid="196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3" grpId="0" animBg="1"/>
      <p:bldP spid="196614" grpId="0"/>
      <p:bldP spid="196615" grpId="0"/>
      <p:bldP spid="196616" grpId="0" animBg="1"/>
      <p:bldP spid="19661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6" name="Text Box 4"/>
          <p:cNvSpPr txBox="1">
            <a:spLocks noChangeArrowheads="1"/>
          </p:cNvSpPr>
          <p:nvPr/>
        </p:nvSpPr>
        <p:spPr bwMode="ltGray">
          <a:xfrm>
            <a:off x="812800" y="2362201"/>
            <a:ext cx="10871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fr-FR" sz="2400"/>
              <a:t>- Nhận thức rõ hơn về phương thức lãnh đạo của Đảng đối với hoạt động của hệ thống chính trị</a:t>
            </a:r>
            <a:endParaRPr lang="en-US" sz="2400"/>
          </a:p>
        </p:txBody>
      </p:sp>
      <p:sp>
        <p:nvSpPr>
          <p:cNvPr id="197637" name="AutoShape 5"/>
          <p:cNvSpPr>
            <a:spLocks noChangeArrowheads="1"/>
          </p:cNvSpPr>
          <p:nvPr/>
        </p:nvSpPr>
        <p:spPr bwMode="ltGray">
          <a:xfrm rot="-707956">
            <a:off x="1524000" y="3048000"/>
            <a:ext cx="304800" cy="1143000"/>
          </a:xfrm>
          <a:prstGeom prst="curvedRightArrow">
            <a:avLst>
              <a:gd name="adj1" fmla="val 99722"/>
              <a:gd name="adj2" fmla="val 199907"/>
              <a:gd name="adj3" fmla="val 33333"/>
            </a:avLst>
          </a:prstGeom>
          <a:noFill/>
          <a:ln w="952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638" name="Text Box 6"/>
          <p:cNvSpPr txBox="1">
            <a:spLocks noChangeArrowheads="1"/>
          </p:cNvSpPr>
          <p:nvPr/>
        </p:nvSpPr>
        <p:spPr bwMode="ltGray">
          <a:xfrm>
            <a:off x="2133600" y="3581400"/>
            <a:ext cx="9042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a:t>Đảng lãnh đạo Nhà nước (không làm thay Nhà nước), xây dựng củng cố Nhà nước, Mặt trận Tổ quốc và các đoàn thể chính trị - xã hội</a:t>
            </a:r>
          </a:p>
        </p:txBody>
      </p:sp>
    </p:spTree>
    <p:extLst>
      <p:ext uri="{BB962C8B-B14F-4D97-AF65-F5344CB8AC3E}">
        <p14:creationId xmlns:p14="http://schemas.microsoft.com/office/powerpoint/2010/main" val="2024568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7637"/>
                                        </p:tgtEl>
                                        <p:attrNameLst>
                                          <p:attrName>style.visibility</p:attrName>
                                        </p:attrNameLst>
                                      </p:cBhvr>
                                      <p:to>
                                        <p:strVal val="visible"/>
                                      </p:to>
                                    </p:set>
                                    <p:animEffect transition="in" filter="checkerboard(across)">
                                      <p:cBhvr>
                                        <p:cTn id="7" dur="500"/>
                                        <p:tgtEl>
                                          <p:spTgt spid="19763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97638"/>
                                        </p:tgtEl>
                                        <p:attrNameLst>
                                          <p:attrName>style.visibility</p:attrName>
                                        </p:attrNameLst>
                                      </p:cBhvr>
                                      <p:to>
                                        <p:strVal val="visible"/>
                                      </p:to>
                                    </p:set>
                                    <p:animEffect transition="in" filter="checkerboard(across)">
                                      <p:cBhvr>
                                        <p:cTn id="10" dur="500"/>
                                        <p:tgtEl>
                                          <p:spTgt spid="197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7" grpId="0" animBg="1"/>
      <p:bldP spid="1976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101600" y="2252087"/>
            <a:ext cx="11887200"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342900" indent="-342900" algn="just">
              <a:lnSpc>
                <a:spcPct val="125000"/>
              </a:lnSpc>
            </a:pPr>
            <a:r>
              <a:rPr lang="fr-FR" sz="2400"/>
              <a:t>       </a:t>
            </a:r>
            <a:r>
              <a:rPr lang="fr-FR" sz="2400" b="1"/>
              <a:t>- Mục tiêu:</a:t>
            </a:r>
            <a:r>
              <a:rPr lang="fr-FR" sz="2400"/>
              <a:t> </a:t>
            </a:r>
          </a:p>
          <a:p>
            <a:pPr marL="342900" indent="-342900" algn="ctr">
              <a:lnSpc>
                <a:spcPct val="125000"/>
              </a:lnSpc>
            </a:pPr>
            <a:r>
              <a:rPr lang="fr-FR" sz="2400" b="1" i="1"/>
              <a:t>ĐH VII xác định</a:t>
            </a:r>
          </a:p>
          <a:p>
            <a:pPr marL="342900" indent="-342900" algn="just">
              <a:lnSpc>
                <a:spcPct val="125000"/>
              </a:lnSpc>
            </a:pPr>
            <a:endParaRPr lang="en-US" sz="1600" b="1" i="1"/>
          </a:p>
          <a:p>
            <a:pPr marL="342900" indent="-342900" algn="just">
              <a:lnSpc>
                <a:spcPct val="125000"/>
              </a:lnSpc>
            </a:pPr>
            <a:r>
              <a:rPr lang="fr-FR" sz="2400"/>
              <a:t>+ Toàn bộ tổ chức và hoạt động của hệ thống chính trị ở nước ta trong giai đoạn mới là nhằm xây dựng và hoàn thiện nền dân chủ xã hội chủ nghĩa, bảo đảm quyền lực thuộc về nhân dân.</a:t>
            </a:r>
            <a:endParaRPr lang="en-US" sz="2400"/>
          </a:p>
          <a:p>
            <a:pPr marL="342900" indent="-342900" algn="just">
              <a:lnSpc>
                <a:spcPct val="125000"/>
              </a:lnSpc>
            </a:pPr>
            <a:r>
              <a:rPr lang="fr-FR" sz="2400"/>
              <a:t>+ Thực hiện nền dân chủ xã hội chủ nghĩa là thực chất của việc đổi mới và kiện toàn hệ thống chính trị.</a:t>
            </a:r>
          </a:p>
        </p:txBody>
      </p:sp>
      <p:sp>
        <p:nvSpPr>
          <p:cNvPr id="160774" name="Rectangle 6"/>
          <p:cNvSpPr>
            <a:spLocks noChangeArrowheads="1"/>
          </p:cNvSpPr>
          <p:nvPr/>
        </p:nvSpPr>
        <p:spPr bwMode="ltGray">
          <a:xfrm>
            <a:off x="406400" y="1447800"/>
            <a:ext cx="66947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r>
              <a:rPr lang="fr-FR" sz="2400" b="1" i="1" smtClean="0">
                <a:solidFill>
                  <a:srgbClr val="0066FF"/>
                </a:solidFill>
              </a:rPr>
              <a:t>Mục </a:t>
            </a:r>
            <a:r>
              <a:rPr lang="fr-FR" sz="2400" b="1" i="1">
                <a:solidFill>
                  <a:srgbClr val="0066FF"/>
                </a:solidFill>
              </a:rPr>
              <a:t>tiêu và quan điểm xây dựng hệ thống chính trị</a:t>
            </a:r>
          </a:p>
        </p:txBody>
      </p:sp>
    </p:spTree>
    <p:extLst>
      <p:ext uri="{BB962C8B-B14F-4D97-AF65-F5344CB8AC3E}">
        <p14:creationId xmlns:p14="http://schemas.microsoft.com/office/powerpoint/2010/main" val="1472747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0770"/>
                                        </p:tgtEl>
                                        <p:attrNameLst>
                                          <p:attrName>style.visibility</p:attrName>
                                        </p:attrNameLst>
                                      </p:cBhvr>
                                      <p:to>
                                        <p:strVal val="visible"/>
                                      </p:to>
                                    </p:set>
                                    <p:animEffect transition="in" filter="checkerboard(across)">
                                      <p:cBhvr>
                                        <p:cTn id="7" dur="500"/>
                                        <p:tgtEl>
                                          <p:spTgt spid="160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203200" y="1143001"/>
            <a:ext cx="11684000" cy="3576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40000"/>
              </a:spcBef>
            </a:pPr>
            <a:r>
              <a:rPr lang="fr-FR" sz="2200" b="1" i="1"/>
              <a:t>- Quan điểm:</a:t>
            </a:r>
            <a:endParaRPr lang="en-US" sz="2000"/>
          </a:p>
          <a:p>
            <a:pPr algn="just">
              <a:lnSpc>
                <a:spcPct val="120000"/>
              </a:lnSpc>
              <a:spcBef>
                <a:spcPct val="40000"/>
              </a:spcBef>
            </a:pPr>
            <a:r>
              <a:rPr lang="fr-FR" sz="2000"/>
              <a:t>	+ Kết hợp chặt chẽ ngay từ đầu đổi mới kinh tế với đổi mới chính trị, lấy đổi mới kinh tế làm trọng tâm, từng bước đổi mới chính trị.</a:t>
            </a:r>
          </a:p>
          <a:p>
            <a:pPr algn="just">
              <a:lnSpc>
                <a:spcPct val="120000"/>
              </a:lnSpc>
              <a:spcBef>
                <a:spcPct val="40000"/>
              </a:spcBef>
            </a:pPr>
            <a:r>
              <a:rPr lang="fr-FR" sz="2000"/>
              <a:t>	+ Đổi mới tổ chức và phương thức hoạt động của hệ thống chính trị là nhằm tăng cường vai trò lãnh đạo của Đảng, hiệu lực quản lý của Nhà nước và phát huy quyền làm chủ của nhân dân.</a:t>
            </a:r>
            <a:endParaRPr lang="en-US" sz="2000"/>
          </a:p>
          <a:p>
            <a:pPr algn="just">
              <a:lnSpc>
                <a:spcPct val="120000"/>
              </a:lnSpc>
              <a:spcBef>
                <a:spcPct val="40000"/>
              </a:spcBef>
            </a:pPr>
            <a:r>
              <a:rPr lang="fr-FR" sz="2000"/>
              <a:t>	+ Đổi mới HTCT một cách toàn diện, đồng bộ, có kế thừa, có bước đi, hình thức và cách làm phù hợp.</a:t>
            </a:r>
            <a:endParaRPr lang="en-US" sz="2000"/>
          </a:p>
          <a:p>
            <a:pPr algn="just">
              <a:lnSpc>
                <a:spcPct val="120000"/>
              </a:lnSpc>
              <a:spcBef>
                <a:spcPct val="40000"/>
              </a:spcBef>
            </a:pPr>
            <a:r>
              <a:rPr lang="fr-FR" sz="2000"/>
              <a:t>	+ Đổi mới mối quan hệ giữa các bộ phận cấu thành hệ thống chính trị với nhau và với xã hội, tạo ra sự vận động cùng chiều theo hướng tác động thúc đẩy xã hội phát triển.</a:t>
            </a:r>
            <a:endParaRPr lang="en-US" sz="2000"/>
          </a:p>
        </p:txBody>
      </p:sp>
    </p:spTree>
    <p:extLst>
      <p:ext uri="{BB962C8B-B14F-4D97-AF65-F5344CB8AC3E}">
        <p14:creationId xmlns:p14="http://schemas.microsoft.com/office/powerpoint/2010/main" val="2399528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1794">
                                            <p:txEl>
                                              <p:pRg st="1" end="1"/>
                                            </p:txEl>
                                          </p:spTgt>
                                        </p:tgtEl>
                                        <p:attrNameLst>
                                          <p:attrName>style.visibility</p:attrName>
                                        </p:attrNameLst>
                                      </p:cBhvr>
                                      <p:to>
                                        <p:strVal val="visible"/>
                                      </p:to>
                                    </p:set>
                                    <p:animEffect transition="in" filter="checkerboard(across)">
                                      <p:cBhvr>
                                        <p:cTn id="7" dur="500"/>
                                        <p:tgtEl>
                                          <p:spTgt spid="16179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61794">
                                            <p:txEl>
                                              <p:pRg st="2" end="2"/>
                                            </p:txEl>
                                          </p:spTgt>
                                        </p:tgtEl>
                                        <p:attrNameLst>
                                          <p:attrName>style.visibility</p:attrName>
                                        </p:attrNameLst>
                                      </p:cBhvr>
                                      <p:to>
                                        <p:strVal val="visible"/>
                                      </p:to>
                                    </p:set>
                                    <p:animEffect transition="in" filter="checkerboard(across)">
                                      <p:cBhvr>
                                        <p:cTn id="12" dur="500"/>
                                        <p:tgtEl>
                                          <p:spTgt spid="16179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61794">
                                            <p:txEl>
                                              <p:pRg st="3" end="3"/>
                                            </p:txEl>
                                          </p:spTgt>
                                        </p:tgtEl>
                                        <p:attrNameLst>
                                          <p:attrName>style.visibility</p:attrName>
                                        </p:attrNameLst>
                                      </p:cBhvr>
                                      <p:to>
                                        <p:strVal val="visible"/>
                                      </p:to>
                                    </p:set>
                                    <p:animEffect transition="in" filter="checkerboard(across)">
                                      <p:cBhvr>
                                        <p:cTn id="17" dur="500"/>
                                        <p:tgtEl>
                                          <p:spTgt spid="16179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61794">
                                            <p:txEl>
                                              <p:pRg st="4" end="4"/>
                                            </p:txEl>
                                          </p:spTgt>
                                        </p:tgtEl>
                                        <p:attrNameLst>
                                          <p:attrName>style.visibility</p:attrName>
                                        </p:attrNameLst>
                                      </p:cBhvr>
                                      <p:to>
                                        <p:strVal val="visible"/>
                                      </p:to>
                                    </p:set>
                                    <p:animEffect transition="in" filter="checkerboard(across)">
                                      <p:cBhvr>
                                        <p:cTn id="22" dur="500"/>
                                        <p:tgtEl>
                                          <p:spTgt spid="16179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ChangeArrowheads="1"/>
          </p:cNvSpPr>
          <p:nvPr/>
        </p:nvSpPr>
        <p:spPr bwMode="auto">
          <a:xfrm>
            <a:off x="406400" y="1447800"/>
            <a:ext cx="1076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r>
              <a:rPr lang="fr-FR" sz="2400" b="1" i="1" smtClean="0">
                <a:solidFill>
                  <a:srgbClr val="0066FF"/>
                </a:solidFill>
              </a:rPr>
              <a:t>Chủ </a:t>
            </a:r>
            <a:r>
              <a:rPr lang="fr-FR" sz="2400" b="1" i="1">
                <a:solidFill>
                  <a:srgbClr val="0066FF"/>
                </a:solidFill>
              </a:rPr>
              <a:t>trương xây dựng hệ thống chính trị</a:t>
            </a:r>
          </a:p>
        </p:txBody>
      </p:sp>
      <p:sp>
        <p:nvSpPr>
          <p:cNvPr id="162821" name="Text Box 5"/>
          <p:cNvSpPr txBox="1">
            <a:spLocks noChangeArrowheads="1"/>
          </p:cNvSpPr>
          <p:nvPr/>
        </p:nvSpPr>
        <p:spPr bwMode="ltGray">
          <a:xfrm>
            <a:off x="609600" y="2286001"/>
            <a:ext cx="10871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Char char="-"/>
            </a:pPr>
            <a:r>
              <a:rPr lang="en-US" sz="2400"/>
              <a:t> Xây dựng Đảng trong hệ thống chính trị:</a:t>
            </a:r>
          </a:p>
          <a:p>
            <a:pPr algn="just">
              <a:spcBef>
                <a:spcPct val="50000"/>
              </a:spcBef>
              <a:buFontTx/>
              <a:buChar char="-"/>
            </a:pPr>
            <a:endParaRPr lang="en-US" sz="2400"/>
          </a:p>
          <a:p>
            <a:pPr algn="just">
              <a:spcBef>
                <a:spcPct val="50000"/>
              </a:spcBef>
            </a:pPr>
            <a:r>
              <a:rPr lang="en-US" sz="2400"/>
              <a:t>“</a:t>
            </a:r>
            <a:r>
              <a:rPr lang="fr-FR" sz="2400"/>
              <a:t>Đảng cộng sản Việt Nam là đội tiên phong của giai cấp công nhân, đồng thời là đội tiên phong của nhân dân lao động và của dân tộc Việt Nam, đại biểu trung thành lợi ích của giai cấp công nhân, nhân dân lao động và của dân tộc</a:t>
            </a:r>
            <a:r>
              <a:rPr lang="en-US" sz="2400"/>
              <a:t>” </a:t>
            </a:r>
            <a:r>
              <a:rPr lang="fr-FR" sz="2400"/>
              <a:t>(Đại hội X).</a:t>
            </a:r>
            <a:endParaRPr lang="en-US" sz="2400"/>
          </a:p>
        </p:txBody>
      </p:sp>
    </p:spTree>
    <p:extLst>
      <p:ext uri="{BB962C8B-B14F-4D97-AF65-F5344CB8AC3E}">
        <p14:creationId xmlns:p14="http://schemas.microsoft.com/office/powerpoint/2010/main" val="1995911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2821"/>
                                        </p:tgtEl>
                                        <p:attrNameLst>
                                          <p:attrName>style.visibility</p:attrName>
                                        </p:attrNameLst>
                                      </p:cBhvr>
                                      <p:to>
                                        <p:strVal val="visible"/>
                                      </p:to>
                                    </p:set>
                                    <p:animEffect transition="in" filter="checkerboard(across)">
                                      <p:cBhvr>
                                        <p:cTn id="7" dur="500"/>
                                        <p:tgtEl>
                                          <p:spTgt spid="162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4" name="Rectangle 4"/>
          <p:cNvSpPr>
            <a:spLocks noChangeArrowheads="1"/>
          </p:cNvSpPr>
          <p:nvPr/>
        </p:nvSpPr>
        <p:spPr bwMode="auto">
          <a:xfrm>
            <a:off x="711200" y="2118612"/>
            <a:ext cx="106680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50000"/>
              </a:spcBef>
            </a:pPr>
            <a:r>
              <a:rPr lang="en-US" sz="2400" i="1"/>
              <a:t>Về phương thức lãnh đạo (Cương lĩnh 1991):</a:t>
            </a:r>
            <a:r>
              <a:rPr lang="en-US" sz="2400"/>
              <a:t> </a:t>
            </a:r>
          </a:p>
          <a:p>
            <a:pPr algn="just">
              <a:spcBef>
                <a:spcPct val="50000"/>
              </a:spcBef>
            </a:pPr>
            <a:endParaRPr lang="en-US" sz="2400"/>
          </a:p>
          <a:p>
            <a:pPr algn="just">
              <a:lnSpc>
                <a:spcPct val="115000"/>
              </a:lnSpc>
            </a:pPr>
            <a:r>
              <a:rPr lang="en-US" sz="2400"/>
              <a:t>Đảng lãnh đạo xã hội bằng cương lĩnh, chiến lược, các định hướng về chính sách và chủ trương công tác (không làm thay công việc của các tổ chức khác trong HTCT)</a:t>
            </a:r>
          </a:p>
        </p:txBody>
      </p:sp>
    </p:spTree>
    <p:extLst>
      <p:ext uri="{BB962C8B-B14F-4D97-AF65-F5344CB8AC3E}">
        <p14:creationId xmlns:p14="http://schemas.microsoft.com/office/powerpoint/2010/main" val="2194621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9684">
                                            <p:txEl>
                                              <p:pRg st="2" end="2"/>
                                            </p:txEl>
                                          </p:spTgt>
                                        </p:tgtEl>
                                        <p:attrNameLst>
                                          <p:attrName>style.visibility</p:attrName>
                                        </p:attrNameLst>
                                      </p:cBhvr>
                                      <p:to>
                                        <p:strVal val="visible"/>
                                      </p:to>
                                    </p:set>
                                    <p:animEffect transition="in" filter="checkerboard(across)">
                                      <p:cBhvr>
                                        <p:cTn id="7" dur="500"/>
                                        <p:tgtEl>
                                          <p:spTgt spid="1996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8" name="Text Box 4"/>
          <p:cNvSpPr txBox="1">
            <a:spLocks noChangeArrowheads="1"/>
          </p:cNvSpPr>
          <p:nvPr/>
        </p:nvSpPr>
        <p:spPr bwMode="ltGray">
          <a:xfrm>
            <a:off x="914400" y="2057400"/>
            <a:ext cx="10566400" cy="289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40000"/>
              </a:spcBef>
            </a:pPr>
            <a:r>
              <a:rPr lang="fr-FR" sz="2400" i="1"/>
              <a:t>Về vị trí, vai trò của Đảng trong HTCT:</a:t>
            </a:r>
          </a:p>
          <a:p>
            <a:pPr algn="just">
              <a:spcBef>
                <a:spcPct val="40000"/>
              </a:spcBef>
            </a:pPr>
            <a:endParaRPr lang="fr-FR" sz="2400" i="1"/>
          </a:p>
          <a:p>
            <a:pPr algn="just">
              <a:spcBef>
                <a:spcPct val="40000"/>
              </a:spcBef>
            </a:pPr>
            <a:r>
              <a:rPr lang="fr-FR" sz="2400"/>
              <a:t>+ Đảng lãnh đạo hệ thống chính trị.</a:t>
            </a:r>
          </a:p>
          <a:p>
            <a:pPr algn="just">
              <a:spcBef>
                <a:spcPct val="40000"/>
              </a:spcBef>
            </a:pPr>
            <a:r>
              <a:rPr lang="fr-FR" sz="2400"/>
              <a:t>+ Đảng là một bộ phận của hệ thống chính trị.</a:t>
            </a:r>
          </a:p>
          <a:p>
            <a:pPr algn="just">
              <a:spcBef>
                <a:spcPct val="40000"/>
              </a:spcBef>
            </a:pPr>
            <a:r>
              <a:rPr lang="fr-FR" sz="2400"/>
              <a:t>+ Đảng liên hệ mật thiết với nhân dân, hành động trong khuôn khổ Hiến pháp và pháp luật.</a:t>
            </a:r>
            <a:endParaRPr lang="en-US" sz="2400"/>
          </a:p>
        </p:txBody>
      </p:sp>
    </p:spTree>
    <p:extLst>
      <p:ext uri="{BB962C8B-B14F-4D97-AF65-F5344CB8AC3E}">
        <p14:creationId xmlns:p14="http://schemas.microsoft.com/office/powerpoint/2010/main" val="89409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0708">
                                            <p:txEl>
                                              <p:pRg st="2" end="2"/>
                                            </p:txEl>
                                          </p:spTgt>
                                        </p:tgtEl>
                                        <p:attrNameLst>
                                          <p:attrName>style.visibility</p:attrName>
                                        </p:attrNameLst>
                                      </p:cBhvr>
                                      <p:to>
                                        <p:strVal val="visible"/>
                                      </p:to>
                                    </p:set>
                                    <p:animEffect transition="in" filter="checkerboard(across)">
                                      <p:cBhvr>
                                        <p:cTn id="7" dur="500"/>
                                        <p:tgtEl>
                                          <p:spTgt spid="200708">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0708">
                                            <p:txEl>
                                              <p:pRg st="3" end="3"/>
                                            </p:txEl>
                                          </p:spTgt>
                                        </p:tgtEl>
                                        <p:attrNameLst>
                                          <p:attrName>style.visibility</p:attrName>
                                        </p:attrNameLst>
                                      </p:cBhvr>
                                      <p:to>
                                        <p:strVal val="visible"/>
                                      </p:to>
                                    </p:set>
                                    <p:animEffect transition="in" filter="checkerboard(across)">
                                      <p:cBhvr>
                                        <p:cTn id="12" dur="500"/>
                                        <p:tgtEl>
                                          <p:spTgt spid="200708">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00708">
                                            <p:txEl>
                                              <p:pRg st="4" end="4"/>
                                            </p:txEl>
                                          </p:spTgt>
                                        </p:tgtEl>
                                        <p:attrNameLst>
                                          <p:attrName>style.visibility</p:attrName>
                                        </p:attrNameLst>
                                      </p:cBhvr>
                                      <p:to>
                                        <p:strVal val="visible"/>
                                      </p:to>
                                    </p:set>
                                    <p:animEffect transition="in" filter="checkerboard(across)">
                                      <p:cBhvr>
                                        <p:cTn id="17" dur="500"/>
                                        <p:tgtEl>
                                          <p:spTgt spid="20070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5"/>
          <p:cNvSpPr>
            <a:spLocks noChangeArrowheads="1"/>
          </p:cNvSpPr>
          <p:nvPr/>
        </p:nvSpPr>
        <p:spPr bwMode="auto">
          <a:xfrm>
            <a:off x="2641600" y="850036"/>
            <a:ext cx="894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sz="2000" b="1">
                <a:solidFill>
                  <a:srgbClr val="800080"/>
                </a:solidFill>
                <a:latin typeface="Times New Roman" pitchFamily="18" charset="0"/>
                <a:cs typeface="Times New Roman" pitchFamily="18" charset="0"/>
              </a:rPr>
              <a:t>ĐƯỜNG LỐI CÔNG NGHIỆP HOÁ ĐẠI HỘI V (3/1982)</a:t>
            </a:r>
          </a:p>
        </p:txBody>
      </p:sp>
      <p:sp>
        <p:nvSpPr>
          <p:cNvPr id="8195" name="Text Box 5"/>
          <p:cNvSpPr txBox="1">
            <a:spLocks noChangeArrowheads="1"/>
          </p:cNvSpPr>
          <p:nvPr/>
        </p:nvSpPr>
        <p:spPr bwMode="ltGray">
          <a:xfrm>
            <a:off x="1016000" y="2209800"/>
            <a:ext cx="105664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50000"/>
              </a:spcBef>
              <a:buFontTx/>
              <a:buChar char="-"/>
            </a:pPr>
            <a:r>
              <a:rPr lang="en-US" sz="2800">
                <a:latin typeface="Times New Roman" pitchFamily="18" charset="0"/>
              </a:rPr>
              <a:t> Lấy nông nghiệp làm mặt trận hàng đầu</a:t>
            </a:r>
          </a:p>
          <a:p>
            <a:pPr algn="just" eaLnBrk="1" hangingPunct="1">
              <a:spcBef>
                <a:spcPct val="50000"/>
              </a:spcBef>
              <a:buFontTx/>
              <a:buChar char="-"/>
            </a:pPr>
            <a:r>
              <a:rPr lang="en-US" sz="2800">
                <a:latin typeface="Times New Roman" pitchFamily="18" charset="0"/>
              </a:rPr>
              <a:t> Phát triển công nghiệp sản xuất hàng tiêu dùng, phát triển CN nặng có mức độ, vừa sức nhằm phục vụ cho nông nghiệp và CN nhẹ</a:t>
            </a:r>
          </a:p>
        </p:txBody>
      </p:sp>
      <p:sp>
        <p:nvSpPr>
          <p:cNvPr id="8196" name="AutoShape 6"/>
          <p:cNvSpPr>
            <a:spLocks noChangeArrowheads="1"/>
          </p:cNvSpPr>
          <p:nvPr/>
        </p:nvSpPr>
        <p:spPr bwMode="ltGray">
          <a:xfrm>
            <a:off x="1625600" y="4572000"/>
            <a:ext cx="1320800" cy="533400"/>
          </a:xfrm>
          <a:prstGeom prst="rightArrow">
            <a:avLst>
              <a:gd name="adj1" fmla="val 50000"/>
              <a:gd name="adj2" fmla="val 46429"/>
            </a:avLst>
          </a:prstGeom>
          <a:solidFill>
            <a:srgbClr val="0000CC"/>
          </a:solidFill>
          <a:ln w="952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7" name="Text Box 7"/>
          <p:cNvSpPr txBox="1">
            <a:spLocks noChangeArrowheads="1"/>
          </p:cNvSpPr>
          <p:nvPr/>
        </p:nvSpPr>
        <p:spPr bwMode="ltGray">
          <a:xfrm>
            <a:off x="3352800" y="4572000"/>
            <a:ext cx="8026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50000"/>
              </a:spcBef>
            </a:pPr>
            <a:r>
              <a:rPr lang="en-US"/>
              <a:t>Đây là sự điều chỉnh đúng đắn bước đi của CNH, phù hợp với thực tiễn Việt Nam =&gt; Trên thực tế đã không làm đúng như sự điều chỉnh này</a:t>
            </a:r>
          </a:p>
        </p:txBody>
      </p:sp>
    </p:spTree>
    <p:extLst>
      <p:ext uri="{BB962C8B-B14F-4D97-AF65-F5344CB8AC3E}">
        <p14:creationId xmlns:p14="http://schemas.microsoft.com/office/powerpoint/2010/main" val="38844341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1016000" y="2101855"/>
            <a:ext cx="10668000" cy="306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15000"/>
              </a:lnSpc>
            </a:pPr>
            <a:r>
              <a:rPr lang="fr-FR" sz="2400"/>
              <a:t>+ Nhà nước của, do và vì dân.</a:t>
            </a:r>
          </a:p>
          <a:p>
            <a:pPr algn="just">
              <a:lnSpc>
                <a:spcPct val="115000"/>
              </a:lnSpc>
            </a:pPr>
            <a:r>
              <a:rPr lang="fr-FR" sz="2400"/>
              <a:t>+ Quyền lực NN có sự thống nhất, phân công rành mạch và phối hợp chặt chẽ giữa các cơ quan</a:t>
            </a:r>
          </a:p>
          <a:p>
            <a:pPr algn="just">
              <a:lnSpc>
                <a:spcPct val="115000"/>
              </a:lnSpc>
            </a:pPr>
            <a:r>
              <a:rPr lang="fr-FR" sz="2400"/>
              <a:t>+ Nhà nước được tổ chức và hoạt động trên cơ sở Hiến pháp và pháp luật.</a:t>
            </a:r>
          </a:p>
          <a:p>
            <a:pPr algn="just">
              <a:lnSpc>
                <a:spcPct val="115000"/>
              </a:lnSpc>
            </a:pPr>
            <a:r>
              <a:rPr lang="fr-FR" sz="2400"/>
              <a:t>+ Nhà nước luôn tôn trọng và bảo đảm quyền con người, quyền công dân.</a:t>
            </a:r>
          </a:p>
          <a:p>
            <a:pPr algn="just">
              <a:lnSpc>
                <a:spcPct val="115000"/>
              </a:lnSpc>
            </a:pPr>
            <a:r>
              <a:rPr lang="fr-FR" sz="2400"/>
              <a:t>+ Do một Đảng duy nhất lãnh đạo.</a:t>
            </a:r>
            <a:endParaRPr lang="en-US" sz="2400"/>
          </a:p>
          <a:p>
            <a:pPr algn="just">
              <a:lnSpc>
                <a:spcPct val="115000"/>
              </a:lnSpc>
            </a:pPr>
            <a:endParaRPr lang="fr-FR" sz="2400"/>
          </a:p>
        </p:txBody>
      </p:sp>
      <p:sp>
        <p:nvSpPr>
          <p:cNvPr id="174085" name="Text Box 5"/>
          <p:cNvSpPr txBox="1">
            <a:spLocks noChangeArrowheads="1"/>
          </p:cNvSpPr>
          <p:nvPr/>
        </p:nvSpPr>
        <p:spPr bwMode="ltGray">
          <a:xfrm>
            <a:off x="508000" y="1249292"/>
            <a:ext cx="110744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5000"/>
              </a:lnSpc>
              <a:buFontTx/>
              <a:buChar char="-"/>
            </a:pPr>
            <a:r>
              <a:rPr lang="fr-FR" sz="2400"/>
              <a:t> Xây dựng Nhà nước pháp quyền xã hội chủ nghĩa </a:t>
            </a:r>
            <a:endParaRPr lang="en-US" sz="2400"/>
          </a:p>
        </p:txBody>
      </p:sp>
    </p:spTree>
    <p:extLst>
      <p:ext uri="{BB962C8B-B14F-4D97-AF65-F5344CB8AC3E}">
        <p14:creationId xmlns:p14="http://schemas.microsoft.com/office/powerpoint/2010/main" val="3473525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082">
                                            <p:txEl>
                                              <p:pRg st="0" end="0"/>
                                            </p:txEl>
                                          </p:spTgt>
                                        </p:tgtEl>
                                        <p:attrNameLst>
                                          <p:attrName>style.visibility</p:attrName>
                                        </p:attrNameLst>
                                      </p:cBhvr>
                                      <p:to>
                                        <p:strVal val="visible"/>
                                      </p:to>
                                    </p:set>
                                    <p:animEffect transition="in" filter="checkerboard(across)">
                                      <p:cBhvr>
                                        <p:cTn id="7" dur="500"/>
                                        <p:tgtEl>
                                          <p:spTgt spid="1740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74082">
                                            <p:txEl>
                                              <p:pRg st="1" end="1"/>
                                            </p:txEl>
                                          </p:spTgt>
                                        </p:tgtEl>
                                        <p:attrNameLst>
                                          <p:attrName>style.visibility</p:attrName>
                                        </p:attrNameLst>
                                      </p:cBhvr>
                                      <p:to>
                                        <p:strVal val="visible"/>
                                      </p:to>
                                    </p:set>
                                    <p:animEffect transition="in" filter="checkerboard(across)">
                                      <p:cBhvr>
                                        <p:cTn id="12" dur="500"/>
                                        <p:tgtEl>
                                          <p:spTgt spid="17408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74082">
                                            <p:txEl>
                                              <p:pRg st="2" end="2"/>
                                            </p:txEl>
                                          </p:spTgt>
                                        </p:tgtEl>
                                        <p:attrNameLst>
                                          <p:attrName>style.visibility</p:attrName>
                                        </p:attrNameLst>
                                      </p:cBhvr>
                                      <p:to>
                                        <p:strVal val="visible"/>
                                      </p:to>
                                    </p:set>
                                    <p:animEffect transition="in" filter="checkerboard(across)">
                                      <p:cBhvr>
                                        <p:cTn id="17" dur="500"/>
                                        <p:tgtEl>
                                          <p:spTgt spid="17408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74082">
                                            <p:txEl>
                                              <p:pRg st="3" end="3"/>
                                            </p:txEl>
                                          </p:spTgt>
                                        </p:tgtEl>
                                        <p:attrNameLst>
                                          <p:attrName>style.visibility</p:attrName>
                                        </p:attrNameLst>
                                      </p:cBhvr>
                                      <p:to>
                                        <p:strVal val="visible"/>
                                      </p:to>
                                    </p:set>
                                    <p:animEffect transition="in" filter="checkerboard(across)">
                                      <p:cBhvr>
                                        <p:cTn id="22" dur="500"/>
                                        <p:tgtEl>
                                          <p:spTgt spid="17408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74082">
                                            <p:txEl>
                                              <p:pRg st="4" end="4"/>
                                            </p:txEl>
                                          </p:spTgt>
                                        </p:tgtEl>
                                        <p:attrNameLst>
                                          <p:attrName>style.visibility</p:attrName>
                                        </p:attrNameLst>
                                      </p:cBhvr>
                                      <p:to>
                                        <p:strVal val="visible"/>
                                      </p:to>
                                    </p:set>
                                    <p:animEffect transition="in" filter="checkerboard(across)">
                                      <p:cBhvr>
                                        <p:cTn id="27" dur="500"/>
                                        <p:tgtEl>
                                          <p:spTgt spid="17408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2" name="Text Box 4"/>
          <p:cNvSpPr txBox="1">
            <a:spLocks noChangeArrowheads="1"/>
          </p:cNvSpPr>
          <p:nvPr/>
        </p:nvSpPr>
        <p:spPr bwMode="ltGray">
          <a:xfrm>
            <a:off x="711200" y="1219200"/>
            <a:ext cx="1097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Một số biện pháp xây dựng Nhà nước pháp quyền XHCN:</a:t>
            </a:r>
          </a:p>
        </p:txBody>
      </p:sp>
      <p:sp>
        <p:nvSpPr>
          <p:cNvPr id="201733" name="Text Box 5"/>
          <p:cNvSpPr txBox="1">
            <a:spLocks noChangeArrowheads="1"/>
          </p:cNvSpPr>
          <p:nvPr/>
        </p:nvSpPr>
        <p:spPr bwMode="ltGray">
          <a:xfrm>
            <a:off x="1219200" y="1981200"/>
            <a:ext cx="10566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a:t>+ Hoàn thiện hệ thống pháp luật</a:t>
            </a:r>
          </a:p>
          <a:p>
            <a:pPr algn="just">
              <a:spcBef>
                <a:spcPct val="50000"/>
              </a:spcBef>
            </a:pPr>
            <a:r>
              <a:rPr lang="en-US" sz="2400"/>
              <a:t>+ Đổi mới tổ chức và hoạt động của Quốc hội</a:t>
            </a:r>
          </a:p>
          <a:p>
            <a:pPr algn="just">
              <a:spcBef>
                <a:spcPct val="50000"/>
              </a:spcBef>
            </a:pPr>
            <a:r>
              <a:rPr lang="en-US" sz="2400"/>
              <a:t>+ Đẩy mạnh cải cách hành chính</a:t>
            </a:r>
          </a:p>
          <a:p>
            <a:pPr algn="just">
              <a:spcBef>
                <a:spcPct val="50000"/>
              </a:spcBef>
            </a:pPr>
            <a:r>
              <a:rPr lang="en-US" sz="2400"/>
              <a:t>+ Xây dựng cơ quan tư pháp trong sạch, nghiêm minh</a:t>
            </a:r>
          </a:p>
          <a:p>
            <a:pPr algn="just">
              <a:spcBef>
                <a:spcPct val="50000"/>
              </a:spcBef>
            </a:pPr>
            <a:r>
              <a:rPr lang="en-US" sz="2400"/>
              <a:t>+ Nâng cao chất lượng HĐND và UBND</a:t>
            </a:r>
          </a:p>
        </p:txBody>
      </p:sp>
    </p:spTree>
    <p:extLst>
      <p:ext uri="{BB962C8B-B14F-4D97-AF65-F5344CB8AC3E}">
        <p14:creationId xmlns:p14="http://schemas.microsoft.com/office/powerpoint/2010/main" val="4200747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1733">
                                            <p:txEl>
                                              <p:pRg st="0" end="0"/>
                                            </p:txEl>
                                          </p:spTgt>
                                        </p:tgtEl>
                                        <p:attrNameLst>
                                          <p:attrName>style.visibility</p:attrName>
                                        </p:attrNameLst>
                                      </p:cBhvr>
                                      <p:to>
                                        <p:strVal val="visible"/>
                                      </p:to>
                                    </p:set>
                                    <p:animEffect transition="in" filter="checkerboard(across)">
                                      <p:cBhvr>
                                        <p:cTn id="7" dur="500"/>
                                        <p:tgtEl>
                                          <p:spTgt spid="2017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1733">
                                            <p:txEl>
                                              <p:pRg st="1" end="1"/>
                                            </p:txEl>
                                          </p:spTgt>
                                        </p:tgtEl>
                                        <p:attrNameLst>
                                          <p:attrName>style.visibility</p:attrName>
                                        </p:attrNameLst>
                                      </p:cBhvr>
                                      <p:to>
                                        <p:strVal val="visible"/>
                                      </p:to>
                                    </p:set>
                                    <p:animEffect transition="in" filter="checkerboard(across)">
                                      <p:cBhvr>
                                        <p:cTn id="12" dur="500"/>
                                        <p:tgtEl>
                                          <p:spTgt spid="20173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01733">
                                            <p:txEl>
                                              <p:pRg st="2" end="2"/>
                                            </p:txEl>
                                          </p:spTgt>
                                        </p:tgtEl>
                                        <p:attrNameLst>
                                          <p:attrName>style.visibility</p:attrName>
                                        </p:attrNameLst>
                                      </p:cBhvr>
                                      <p:to>
                                        <p:strVal val="visible"/>
                                      </p:to>
                                    </p:set>
                                    <p:animEffect transition="in" filter="checkerboard(across)">
                                      <p:cBhvr>
                                        <p:cTn id="17" dur="500"/>
                                        <p:tgtEl>
                                          <p:spTgt spid="20173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01733">
                                            <p:txEl>
                                              <p:pRg st="3" end="3"/>
                                            </p:txEl>
                                          </p:spTgt>
                                        </p:tgtEl>
                                        <p:attrNameLst>
                                          <p:attrName>style.visibility</p:attrName>
                                        </p:attrNameLst>
                                      </p:cBhvr>
                                      <p:to>
                                        <p:strVal val="visible"/>
                                      </p:to>
                                    </p:set>
                                    <p:animEffect transition="in" filter="checkerboard(across)">
                                      <p:cBhvr>
                                        <p:cTn id="22" dur="500"/>
                                        <p:tgtEl>
                                          <p:spTgt spid="20173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01733">
                                            <p:txEl>
                                              <p:pRg st="4" end="4"/>
                                            </p:txEl>
                                          </p:spTgt>
                                        </p:tgtEl>
                                        <p:attrNameLst>
                                          <p:attrName>style.visibility</p:attrName>
                                        </p:attrNameLst>
                                      </p:cBhvr>
                                      <p:to>
                                        <p:strVal val="visible"/>
                                      </p:to>
                                    </p:set>
                                    <p:animEffect transition="in" filter="checkerboard(across)">
                                      <p:cBhvr>
                                        <p:cTn id="27" dur="500"/>
                                        <p:tgtEl>
                                          <p:spTgt spid="2017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1016000" y="2286000"/>
            <a:ext cx="102616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15000"/>
              </a:lnSpc>
            </a:pPr>
            <a:r>
              <a:rPr lang="fr-FR" sz="2400">
                <a:latin typeface="Times New Roman" pitchFamily="18" charset="0"/>
              </a:rPr>
              <a:t>- Xây dựng Mặt trận Tổ quốc và các đoàn thể chính trị - xã hội trong hệ thống chính trị</a:t>
            </a:r>
          </a:p>
        </p:txBody>
      </p:sp>
    </p:spTree>
    <p:extLst>
      <p:ext uri="{BB962C8B-B14F-4D97-AF65-F5344CB8AC3E}">
        <p14:creationId xmlns:p14="http://schemas.microsoft.com/office/powerpoint/2010/main" val="23898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2207492" y="509967"/>
            <a:ext cx="7850908"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20000"/>
              </a:lnSpc>
            </a:pPr>
            <a:r>
              <a:rPr lang="fr-FR" sz="2400" b="1" i="1">
                <a:solidFill>
                  <a:srgbClr val="0066FF"/>
                </a:solidFill>
              </a:rPr>
              <a:t>Kết quả thực hiện chủ trương và ý nghĩa:</a:t>
            </a:r>
            <a:endParaRPr lang="pt-BR" sz="2400" b="1" i="1">
              <a:solidFill>
                <a:srgbClr val="0066FF"/>
              </a:solidFill>
            </a:endParaRPr>
          </a:p>
        </p:txBody>
      </p:sp>
      <p:sp>
        <p:nvSpPr>
          <p:cNvPr id="163844" name="Text Box 4"/>
          <p:cNvSpPr txBox="1">
            <a:spLocks noChangeArrowheads="1"/>
          </p:cNvSpPr>
          <p:nvPr/>
        </p:nvSpPr>
        <p:spPr bwMode="ltGray">
          <a:xfrm>
            <a:off x="1099128" y="1835729"/>
            <a:ext cx="10261600" cy="171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40000"/>
              </a:spcBef>
            </a:pPr>
            <a:r>
              <a:rPr lang="fr-FR" sz="2400"/>
              <a:t>- Tổ chức bộ máy của hệ thống chính trị được xắp xếp theo hướng tinh gọn, hiệu quả. Hoạt động của hệ thống chính trị ngày càng hướng về cơ sở.</a:t>
            </a:r>
            <a:endParaRPr lang="en-US" sz="2400"/>
          </a:p>
          <a:p>
            <a:pPr algn="just">
              <a:spcBef>
                <a:spcPct val="40000"/>
              </a:spcBef>
            </a:pPr>
            <a:r>
              <a:rPr lang="pt-BR" sz="2400"/>
              <a:t>- Nhiệm vụ, quyền hạn của cơ quan nhà nước được phân định rõ hơn, phân biệt quản lý nhà nước với quản lý sản xuất kinh doanh</a:t>
            </a:r>
            <a:endParaRPr lang="en-US" sz="2400"/>
          </a:p>
        </p:txBody>
      </p:sp>
      <p:sp>
        <p:nvSpPr>
          <p:cNvPr id="5" name="Text Box 4"/>
          <p:cNvSpPr txBox="1">
            <a:spLocks noChangeArrowheads="1"/>
          </p:cNvSpPr>
          <p:nvPr/>
        </p:nvSpPr>
        <p:spPr bwMode="ltGray">
          <a:xfrm>
            <a:off x="1099128" y="3920836"/>
            <a:ext cx="1078345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buFontTx/>
              <a:buChar char="-"/>
            </a:pPr>
            <a:r>
              <a:rPr lang="en-US" sz="2400"/>
              <a:t> Đảng thường xuyên coi trọng việc đổi mới và chỉnh đốn nâng cao vai trò lãnh đạo</a:t>
            </a:r>
          </a:p>
          <a:p>
            <a:pPr algn="just">
              <a:spcBef>
                <a:spcPct val="50000"/>
              </a:spcBef>
              <a:buFontTx/>
              <a:buChar char="-"/>
            </a:pPr>
            <a:r>
              <a:rPr lang="en-US" sz="2400"/>
              <a:t> Mặt trận và các tổ chức chính trị - xã hội đổi mới nội dung, đa dạng về hình thức...</a:t>
            </a:r>
          </a:p>
        </p:txBody>
      </p:sp>
    </p:spTree>
    <p:extLst>
      <p:ext uri="{BB962C8B-B14F-4D97-AF65-F5344CB8AC3E}">
        <p14:creationId xmlns:p14="http://schemas.microsoft.com/office/powerpoint/2010/main" val="26047846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2"/>
          <p:cNvSpPr>
            <a:spLocks noChangeArrowheads="1" noChangeShapeType="1" noTextEdit="1"/>
          </p:cNvSpPr>
          <p:nvPr/>
        </p:nvSpPr>
        <p:spPr bwMode="auto">
          <a:xfrm>
            <a:off x="1925782" y="1751157"/>
            <a:ext cx="8610600" cy="1571625"/>
          </a:xfrm>
          <a:prstGeom prst="rect">
            <a:avLst/>
          </a:prstGeom>
        </p:spPr>
        <p:txBody>
          <a:bodyPr wrap="none" fromWordArt="1">
            <a:prstTxWarp prst="textPlain">
              <a:avLst>
                <a:gd name="adj" fmla="val 50000"/>
              </a:avLst>
            </a:prstTxWarp>
          </a:bodyPr>
          <a:lstStyle/>
          <a:p>
            <a:pPr algn="ctr"/>
            <a:r>
              <a:rPr lang="vi-VN" sz="3600" kern="10">
                <a:ln w="19050">
                  <a:solidFill>
                    <a:srgbClr val="99CCFF"/>
                  </a:solidFill>
                  <a:round/>
                  <a:headEnd/>
                  <a:tailEnd/>
                </a:ln>
                <a:solidFill>
                  <a:srgbClr val="0066CC"/>
                </a:solidFill>
                <a:effectLst>
                  <a:outerShdw dist="35921" dir="2700000" algn="ctr" rotWithShape="0">
                    <a:srgbClr val="990000"/>
                  </a:outerShdw>
                </a:effectLst>
                <a:latin typeface="Times New Roman"/>
                <a:cs typeface="Times New Roman"/>
              </a:rPr>
              <a:t>ĐƯỜNG LỐI XÂY DỰNG VÀ PHÁT TRIỂN NỀN </a:t>
            </a:r>
          </a:p>
          <a:p>
            <a:pPr algn="ctr"/>
            <a:r>
              <a:rPr lang="vi-VN" sz="3600" kern="10">
                <a:ln w="19050">
                  <a:solidFill>
                    <a:srgbClr val="99CCFF"/>
                  </a:solidFill>
                  <a:round/>
                  <a:headEnd/>
                  <a:tailEnd/>
                </a:ln>
                <a:solidFill>
                  <a:srgbClr val="0066CC"/>
                </a:solidFill>
                <a:effectLst>
                  <a:outerShdw dist="35921" dir="2700000" algn="ctr" rotWithShape="0">
                    <a:srgbClr val="990000"/>
                  </a:outerShdw>
                </a:effectLst>
                <a:latin typeface="Times New Roman"/>
                <a:cs typeface="Times New Roman"/>
              </a:rPr>
              <a:t>VĂN HÓA VÀ GIẢI QUYẾT CÁC VẤN ĐỀ XÃ HỘI</a:t>
            </a:r>
            <a:endParaRPr lang="en-US" sz="3600" kern="10">
              <a:ln w="19050">
                <a:solidFill>
                  <a:srgbClr val="99CCFF"/>
                </a:solidFill>
                <a:round/>
                <a:headEnd/>
                <a:tailEnd/>
              </a:ln>
              <a:solidFill>
                <a:srgbClr val="0066CC"/>
              </a:solidFill>
              <a:effectLst>
                <a:outerShdw dist="35921" dir="2700000" algn="ctr" rotWithShape="0">
                  <a:srgbClr val="990000"/>
                </a:outerShdw>
              </a:effectLst>
              <a:latin typeface="Times New Roman"/>
              <a:cs typeface="Times New Roman"/>
            </a:endParaRPr>
          </a:p>
        </p:txBody>
      </p:sp>
    </p:spTree>
    <p:extLst>
      <p:ext uri="{BB962C8B-B14F-4D97-AF65-F5344CB8AC3E}">
        <p14:creationId xmlns:p14="http://schemas.microsoft.com/office/powerpoint/2010/main" val="21276260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2" name="Text Box 6"/>
          <p:cNvSpPr txBox="1">
            <a:spLocks noChangeArrowheads="1"/>
          </p:cNvSpPr>
          <p:nvPr/>
        </p:nvSpPr>
        <p:spPr bwMode="ltGray">
          <a:xfrm>
            <a:off x="812800" y="1905000"/>
            <a:ext cx="812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Char char="v"/>
            </a:pPr>
            <a:r>
              <a:rPr lang="pt-BR" sz="2400"/>
              <a:t> Trong những năm 1943 – 1954:</a:t>
            </a:r>
            <a:endParaRPr lang="en-US" sz="2400"/>
          </a:p>
        </p:txBody>
      </p:sp>
      <p:sp>
        <p:nvSpPr>
          <p:cNvPr id="142343" name="Text Box 7"/>
          <p:cNvSpPr txBox="1">
            <a:spLocks noChangeArrowheads="1"/>
          </p:cNvSpPr>
          <p:nvPr/>
        </p:nvSpPr>
        <p:spPr bwMode="ltGray">
          <a:xfrm>
            <a:off x="1320800" y="4191001"/>
            <a:ext cx="995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pt-BR" sz="2400"/>
              <a:t> Xác định văn hoá là một trong ba mặt trận (Kinh tế - chính trị - văn hoá).</a:t>
            </a:r>
          </a:p>
          <a:p>
            <a:pPr>
              <a:buFontTx/>
              <a:buChar char="-"/>
            </a:pPr>
            <a:r>
              <a:rPr lang="pt-BR" sz="2400"/>
              <a:t> Đề ra ba nguyên tắc: Dân tộc hoá, khoa học hoá và đại chúng hoá</a:t>
            </a:r>
          </a:p>
        </p:txBody>
      </p:sp>
      <p:sp>
        <p:nvSpPr>
          <p:cNvPr id="142344" name="Text Box 8"/>
          <p:cNvSpPr txBox="1">
            <a:spLocks noChangeArrowheads="1"/>
          </p:cNvSpPr>
          <p:nvPr/>
        </p:nvSpPr>
        <p:spPr bwMode="ltGray">
          <a:xfrm>
            <a:off x="1524000" y="2438401"/>
            <a:ext cx="10261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t>Bản </a:t>
            </a:r>
            <a:r>
              <a:rPr lang="en-US" i="1"/>
              <a:t>“Đề cương văn hoá Việt Nam”</a:t>
            </a:r>
            <a:r>
              <a:rPr lang="en-US"/>
              <a:t>  (1943)- Trường Chinh - được xem là bản Tuyên ngôn, là Cương lĩnh của Đảng về văn hoá.</a:t>
            </a:r>
          </a:p>
        </p:txBody>
      </p:sp>
      <p:sp>
        <p:nvSpPr>
          <p:cNvPr id="142345" name="Text Box 9"/>
          <p:cNvSpPr txBox="1">
            <a:spLocks noChangeArrowheads="1"/>
          </p:cNvSpPr>
          <p:nvPr/>
        </p:nvSpPr>
        <p:spPr bwMode="ltGray">
          <a:xfrm>
            <a:off x="812800" y="34290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b="1"/>
              <a:t>Nội dung:</a:t>
            </a:r>
          </a:p>
        </p:txBody>
      </p:sp>
    </p:spTree>
    <p:extLst>
      <p:ext uri="{BB962C8B-B14F-4D97-AF65-F5344CB8AC3E}">
        <p14:creationId xmlns:p14="http://schemas.microsoft.com/office/powerpoint/2010/main" val="22190104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2342"/>
                                        </p:tgtEl>
                                        <p:attrNameLst>
                                          <p:attrName>style.visibility</p:attrName>
                                        </p:attrNameLst>
                                      </p:cBhvr>
                                      <p:to>
                                        <p:strVal val="visible"/>
                                      </p:to>
                                    </p:set>
                                    <p:animEffect transition="in" filter="checkerboard(across)">
                                      <p:cBhvr>
                                        <p:cTn id="7" dur="500"/>
                                        <p:tgtEl>
                                          <p:spTgt spid="1423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2344"/>
                                        </p:tgtEl>
                                        <p:attrNameLst>
                                          <p:attrName>style.visibility</p:attrName>
                                        </p:attrNameLst>
                                      </p:cBhvr>
                                      <p:to>
                                        <p:strVal val="visible"/>
                                      </p:to>
                                    </p:set>
                                    <p:animEffect transition="in" filter="checkerboard(across)">
                                      <p:cBhvr>
                                        <p:cTn id="12" dur="500"/>
                                        <p:tgtEl>
                                          <p:spTgt spid="1423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2345"/>
                                        </p:tgtEl>
                                        <p:attrNameLst>
                                          <p:attrName>style.visibility</p:attrName>
                                        </p:attrNameLst>
                                      </p:cBhvr>
                                      <p:to>
                                        <p:strVal val="visible"/>
                                      </p:to>
                                    </p:set>
                                    <p:animEffect transition="in" filter="checkerboard(across)">
                                      <p:cBhvr>
                                        <p:cTn id="17" dur="500"/>
                                        <p:tgtEl>
                                          <p:spTgt spid="1423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42343">
                                            <p:txEl>
                                              <p:pRg st="0" end="0"/>
                                            </p:txEl>
                                          </p:spTgt>
                                        </p:tgtEl>
                                        <p:attrNameLst>
                                          <p:attrName>style.visibility</p:attrName>
                                        </p:attrNameLst>
                                      </p:cBhvr>
                                      <p:to>
                                        <p:strVal val="visible"/>
                                      </p:to>
                                    </p:set>
                                    <p:animEffect transition="in" filter="checkerboard(across)">
                                      <p:cBhvr>
                                        <p:cTn id="22" dur="500"/>
                                        <p:tgtEl>
                                          <p:spTgt spid="14234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42343">
                                            <p:txEl>
                                              <p:pRg st="1" end="1"/>
                                            </p:txEl>
                                          </p:spTgt>
                                        </p:tgtEl>
                                        <p:attrNameLst>
                                          <p:attrName>style.visibility</p:attrName>
                                        </p:attrNameLst>
                                      </p:cBhvr>
                                      <p:to>
                                        <p:strVal val="visible"/>
                                      </p:to>
                                    </p:set>
                                    <p:animEffect transition="in" filter="checkerboard(across)">
                                      <p:cBhvr>
                                        <p:cTn id="27" dur="500"/>
                                        <p:tgtEl>
                                          <p:spTgt spid="1423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2" grpId="0"/>
      <p:bldP spid="142344" grpId="0"/>
      <p:bldP spid="14234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Text Box 4"/>
          <p:cNvSpPr txBox="1">
            <a:spLocks noChangeArrowheads="1"/>
          </p:cNvSpPr>
          <p:nvPr/>
        </p:nvSpPr>
        <p:spPr bwMode="ltGray">
          <a:xfrm>
            <a:off x="535710" y="1390073"/>
            <a:ext cx="812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t>Nguyên tắc “Dân tộc </a:t>
            </a:r>
            <a:r>
              <a:rPr lang="en-US" sz="2400" b="1" smtClean="0"/>
              <a:t>hoá”</a:t>
            </a:r>
            <a:endParaRPr lang="en-US" sz="2400" b="1"/>
          </a:p>
        </p:txBody>
      </p:sp>
      <p:sp>
        <p:nvSpPr>
          <p:cNvPr id="176133" name="Text Box 5"/>
          <p:cNvSpPr txBox="1">
            <a:spLocks noChangeArrowheads="1"/>
          </p:cNvSpPr>
          <p:nvPr/>
        </p:nvSpPr>
        <p:spPr bwMode="ltGray">
          <a:xfrm>
            <a:off x="2161309" y="2059709"/>
            <a:ext cx="944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a:t>Chống lại mọi ảnh hưởng nô dịch và thuộc địa</a:t>
            </a:r>
          </a:p>
        </p:txBody>
      </p:sp>
      <p:sp>
        <p:nvSpPr>
          <p:cNvPr id="176134" name="Text Box 6"/>
          <p:cNvSpPr txBox="1">
            <a:spLocks noChangeArrowheads="1"/>
          </p:cNvSpPr>
          <p:nvPr/>
        </p:nvSpPr>
        <p:spPr bwMode="ltGray">
          <a:xfrm>
            <a:off x="332509" y="2974109"/>
            <a:ext cx="812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t>Nguyên tắc “Khoa học hoá”</a:t>
            </a:r>
          </a:p>
        </p:txBody>
      </p:sp>
      <p:sp>
        <p:nvSpPr>
          <p:cNvPr id="176135" name="Text Box 7"/>
          <p:cNvSpPr txBox="1">
            <a:spLocks noChangeArrowheads="1"/>
          </p:cNvSpPr>
          <p:nvPr/>
        </p:nvSpPr>
        <p:spPr bwMode="ltGray">
          <a:xfrm>
            <a:off x="2262909" y="3606801"/>
            <a:ext cx="90146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US" sz="2400"/>
              <a:t>Chống lại tất cả những gì làm cho văn hoá phản tiến bộ, trái khoa học</a:t>
            </a:r>
          </a:p>
        </p:txBody>
      </p:sp>
      <p:sp>
        <p:nvSpPr>
          <p:cNvPr id="176136" name="Text Box 8"/>
          <p:cNvSpPr txBox="1">
            <a:spLocks noChangeArrowheads="1"/>
          </p:cNvSpPr>
          <p:nvPr/>
        </p:nvSpPr>
        <p:spPr bwMode="ltGray">
          <a:xfrm>
            <a:off x="535710" y="4650509"/>
            <a:ext cx="910801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t>Nguyên tắc “Đại chúng hoá”</a:t>
            </a:r>
          </a:p>
        </p:txBody>
      </p:sp>
      <p:sp>
        <p:nvSpPr>
          <p:cNvPr id="176137" name="Text Box 9"/>
          <p:cNvSpPr txBox="1">
            <a:spLocks noChangeArrowheads="1"/>
          </p:cNvSpPr>
          <p:nvPr/>
        </p:nvSpPr>
        <p:spPr bwMode="ltGray">
          <a:xfrm>
            <a:off x="2235200" y="5317837"/>
            <a:ext cx="9042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a:t>Chống lại tất cả chủ trương, hành động làm cho văn hoá phản lại hoặc xa rời quần chúng</a:t>
            </a:r>
          </a:p>
        </p:txBody>
      </p:sp>
    </p:spTree>
    <p:extLst>
      <p:ext uri="{BB962C8B-B14F-4D97-AF65-F5344CB8AC3E}">
        <p14:creationId xmlns:p14="http://schemas.microsoft.com/office/powerpoint/2010/main" val="25450772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Text Box 4"/>
          <p:cNvSpPr txBox="1">
            <a:spLocks noChangeArrowheads="1"/>
          </p:cNvSpPr>
          <p:nvPr/>
        </p:nvSpPr>
        <p:spPr bwMode="ltGray">
          <a:xfrm>
            <a:off x="609600" y="1295401"/>
            <a:ext cx="11176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"Phàm cái gì chống lại tinh thần độc lập dân tộc và thống nhất, phải thẳng cánh đập tan. </a:t>
            </a:r>
          </a:p>
          <a:p>
            <a:pPr>
              <a:spcBef>
                <a:spcPct val="50000"/>
              </a:spcBef>
            </a:pPr>
            <a:r>
              <a:rPr lang="en-US" sz="2800"/>
              <a:t>Phàm cái gì trái khoa học, phản tiến bộ, phải kiên quyết bài trừ. </a:t>
            </a:r>
          </a:p>
          <a:p>
            <a:pPr>
              <a:spcBef>
                <a:spcPct val="50000"/>
              </a:spcBef>
            </a:pPr>
            <a:r>
              <a:rPr lang="en-US" sz="2800"/>
              <a:t>Phàm cái gì phản đại chúng, xa đại chúng, phải nhất luận phê phán". </a:t>
            </a:r>
          </a:p>
          <a:p>
            <a:pPr algn="r">
              <a:spcBef>
                <a:spcPct val="50000"/>
              </a:spcBef>
            </a:pPr>
            <a:r>
              <a:rPr lang="en-US" sz="2800" b="1" i="1"/>
              <a:t>Trường Chinh</a:t>
            </a:r>
          </a:p>
        </p:txBody>
      </p:sp>
    </p:spTree>
    <p:extLst>
      <p:ext uri="{BB962C8B-B14F-4D97-AF65-F5344CB8AC3E}">
        <p14:creationId xmlns:p14="http://schemas.microsoft.com/office/powerpoint/2010/main" val="17394730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ext Box 4"/>
          <p:cNvSpPr txBox="1">
            <a:spLocks noChangeArrowheads="1"/>
          </p:cNvSpPr>
          <p:nvPr/>
        </p:nvSpPr>
        <p:spPr bwMode="ltGray">
          <a:xfrm>
            <a:off x="711200" y="1329898"/>
            <a:ext cx="10668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t>Ng</a:t>
            </a:r>
            <a:r>
              <a:rPr lang="en-US" b="1"/>
              <a:t>ày 3/9/1945 trong phiên họp đầu tiên của hội đồng chính phủ đã nêu lên 6 nhiệm vụ cấp bách của Nhà nước Việt Nam dân chủ cộng hoà trong đó có h</a:t>
            </a:r>
            <a:r>
              <a:rPr lang="en-US" sz="2400" b="1"/>
              <a:t>ai nhiệm vụ c</a:t>
            </a:r>
            <a:r>
              <a:rPr lang="en-US" b="1"/>
              <a:t>ấp bách (</a:t>
            </a:r>
            <a:r>
              <a:rPr lang="en-US" sz="2400" b="1"/>
              <a:t>đầu tiên) về văn hoá là: </a:t>
            </a:r>
          </a:p>
        </p:txBody>
      </p:sp>
      <p:sp>
        <p:nvSpPr>
          <p:cNvPr id="172037" name="WordArt 5"/>
          <p:cNvSpPr>
            <a:spLocks noChangeArrowheads="1" noChangeShapeType="1" noTextEdit="1"/>
          </p:cNvSpPr>
          <p:nvPr/>
        </p:nvSpPr>
        <p:spPr bwMode="ltGray">
          <a:xfrm>
            <a:off x="1320800" y="2590800"/>
            <a:ext cx="8483600" cy="1752600"/>
          </a:xfrm>
          <a:prstGeom prst="rect">
            <a:avLst/>
          </a:prstGeom>
        </p:spPr>
        <p:txBody>
          <a:bodyPr wrap="none" fromWordArt="1">
            <a:prstTxWarp prst="textPlain">
              <a:avLst>
                <a:gd name="adj" fmla="val 50000"/>
              </a:avLst>
            </a:prstTxWarp>
          </a:bodyPr>
          <a:lstStyle/>
          <a:p>
            <a:pPr algn="ctr"/>
            <a:r>
              <a:rPr lang="en-US" sz="36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a:cs typeface="Arial"/>
              </a:rPr>
              <a:t>Chống nạn mù chữ </a:t>
            </a:r>
          </a:p>
          <a:p>
            <a:pPr algn="ctr"/>
            <a:r>
              <a:rPr lang="en-US" sz="36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a:cs typeface="Arial"/>
              </a:rPr>
              <a:t>và giáo dục lại tinh thần nhân dân</a:t>
            </a:r>
          </a:p>
        </p:txBody>
      </p:sp>
      <p:sp>
        <p:nvSpPr>
          <p:cNvPr id="172038" name="Text Box 6"/>
          <p:cNvSpPr txBox="1">
            <a:spLocks noChangeArrowheads="1"/>
          </p:cNvSpPr>
          <p:nvPr/>
        </p:nvSpPr>
        <p:spPr bwMode="ltGray">
          <a:xfrm>
            <a:off x="609600" y="4918076"/>
            <a:ext cx="406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1"/>
              <a:t>Khẩu hiệu:</a:t>
            </a:r>
          </a:p>
        </p:txBody>
      </p:sp>
      <p:sp>
        <p:nvSpPr>
          <p:cNvPr id="172039" name="WordArt 7"/>
          <p:cNvSpPr>
            <a:spLocks noChangeArrowheads="1" noChangeShapeType="1" noTextEdit="1"/>
          </p:cNvSpPr>
          <p:nvPr/>
        </p:nvSpPr>
        <p:spPr bwMode="ltGray">
          <a:xfrm>
            <a:off x="2032001" y="5527676"/>
            <a:ext cx="9105900" cy="11779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vi-VN" sz="3600" kern="10">
                <a:ln w="9525">
                  <a:solidFill>
                    <a:srgbClr val="000000"/>
                  </a:solidFill>
                  <a:round/>
                  <a:headEnd/>
                  <a:tailEnd/>
                </a:ln>
                <a:solidFill>
                  <a:srgbClr val="000000"/>
                </a:solidFill>
                <a:latin typeface="Arial"/>
                <a:cs typeface="Arial"/>
              </a:rPr>
              <a:t>"Dân tộc, dân chủ" (nghĩa là yêu nước và tiến bộ)</a:t>
            </a:r>
            <a:endParaRPr lang="en-US" sz="3600" kern="10">
              <a:ln w="9525">
                <a:solidFill>
                  <a:srgbClr val="000000"/>
                </a:solidFill>
                <a:round/>
                <a:headEnd/>
                <a:tailEnd/>
              </a:ln>
              <a:solidFill>
                <a:srgbClr val="000000"/>
              </a:solidFill>
              <a:latin typeface="Arial"/>
              <a:cs typeface="Arial"/>
            </a:endParaRPr>
          </a:p>
        </p:txBody>
      </p:sp>
    </p:spTree>
    <p:extLst>
      <p:ext uri="{BB962C8B-B14F-4D97-AF65-F5344CB8AC3E}">
        <p14:creationId xmlns:p14="http://schemas.microsoft.com/office/powerpoint/2010/main" val="16676460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2037"/>
                                        </p:tgtEl>
                                        <p:attrNameLst>
                                          <p:attrName>style.visibility</p:attrName>
                                        </p:attrNameLst>
                                      </p:cBhvr>
                                      <p:to>
                                        <p:strVal val="visible"/>
                                      </p:to>
                                    </p:set>
                                    <p:animEffect transition="in" filter="checkerboard(across)">
                                      <p:cBhvr>
                                        <p:cTn id="7" dur="500"/>
                                        <p:tgtEl>
                                          <p:spTgt spid="172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72038"/>
                                        </p:tgtEl>
                                        <p:attrNameLst>
                                          <p:attrName>style.visibility</p:attrName>
                                        </p:attrNameLst>
                                      </p:cBhvr>
                                      <p:to>
                                        <p:strVal val="visible"/>
                                      </p:to>
                                    </p:set>
                                    <p:animEffect transition="in" filter="checkerboard(across)">
                                      <p:cBhvr>
                                        <p:cTn id="12" dur="500"/>
                                        <p:tgtEl>
                                          <p:spTgt spid="172038"/>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72039"/>
                                        </p:tgtEl>
                                        <p:attrNameLst>
                                          <p:attrName>style.visibility</p:attrName>
                                        </p:attrNameLst>
                                      </p:cBhvr>
                                      <p:to>
                                        <p:strVal val="visible"/>
                                      </p:to>
                                    </p:set>
                                    <p:animEffect transition="in" filter="checkerboard(across)">
                                      <p:cBhvr>
                                        <p:cTn id="15" dur="500"/>
                                        <p:tgtEl>
                                          <p:spTgt spid="172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animBg="1"/>
      <p:bldP spid="172038" grpId="0"/>
      <p:bldP spid="17203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Text Box 4"/>
          <p:cNvSpPr txBox="1">
            <a:spLocks noChangeArrowheads="1"/>
          </p:cNvSpPr>
          <p:nvPr/>
        </p:nvSpPr>
        <p:spPr bwMode="ltGray">
          <a:xfrm>
            <a:off x="609600" y="1097757"/>
            <a:ext cx="883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Char char="v"/>
            </a:pPr>
            <a:r>
              <a:rPr lang="pt-BR" sz="2800" b="1"/>
              <a:t> Trong những năm 1955 – 1986: </a:t>
            </a:r>
            <a:endParaRPr lang="en-US" sz="2800" b="1"/>
          </a:p>
        </p:txBody>
      </p:sp>
      <p:sp>
        <p:nvSpPr>
          <p:cNvPr id="171014" name="Text Box 6"/>
          <p:cNvSpPr txBox="1">
            <a:spLocks noChangeArrowheads="1"/>
          </p:cNvSpPr>
          <p:nvPr/>
        </p:nvSpPr>
        <p:spPr bwMode="ltGray">
          <a:xfrm>
            <a:off x="914400" y="1817255"/>
            <a:ext cx="1087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800"/>
              <a:t>- Đường lối xây dựng và phát triển văn hoá trong giai đoạn XHCN được hình thành bắt đầu từ Đại hội III (9/1960)</a:t>
            </a:r>
          </a:p>
        </p:txBody>
      </p:sp>
      <p:sp>
        <p:nvSpPr>
          <p:cNvPr id="171015" name="Text Box 7"/>
          <p:cNvSpPr txBox="1">
            <a:spLocks noChangeArrowheads="1"/>
          </p:cNvSpPr>
          <p:nvPr/>
        </p:nvSpPr>
        <p:spPr bwMode="ltGray">
          <a:xfrm>
            <a:off x="2235200" y="3505200"/>
            <a:ext cx="9550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Chủ trương tiến hành </a:t>
            </a:r>
            <a:r>
              <a:rPr lang="en-US" sz="2400" i="1"/>
              <a:t>cuộc cách mạng tư tưởng và văn hoá </a:t>
            </a:r>
            <a:r>
              <a:rPr lang="en-US" sz="2400"/>
              <a:t>đồng thời với cuộc cách mạng về QHSX và cách mạng khoa học kỹ thuật.</a:t>
            </a:r>
          </a:p>
        </p:txBody>
      </p:sp>
      <p:sp>
        <p:nvSpPr>
          <p:cNvPr id="171016" name="AutoShape 8"/>
          <p:cNvSpPr>
            <a:spLocks noChangeArrowheads="1"/>
          </p:cNvSpPr>
          <p:nvPr/>
        </p:nvSpPr>
        <p:spPr bwMode="ltGray">
          <a:xfrm rot="-1559783">
            <a:off x="1524000" y="2971800"/>
            <a:ext cx="406400" cy="1143000"/>
          </a:xfrm>
          <a:prstGeom prst="curvedRightArrow">
            <a:avLst>
              <a:gd name="adj1" fmla="val 75000"/>
              <a:gd name="adj2" fmla="val 150000"/>
              <a:gd name="adj3" fmla="val 33333"/>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813534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1014"/>
                                        </p:tgtEl>
                                        <p:attrNameLst>
                                          <p:attrName>style.visibility</p:attrName>
                                        </p:attrNameLst>
                                      </p:cBhvr>
                                      <p:to>
                                        <p:strVal val="visible"/>
                                      </p:to>
                                    </p:set>
                                    <p:animEffect transition="in" filter="checkerboard(across)">
                                      <p:cBhvr>
                                        <p:cTn id="7" dur="500"/>
                                        <p:tgtEl>
                                          <p:spTgt spid="1710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71016"/>
                                        </p:tgtEl>
                                        <p:attrNameLst>
                                          <p:attrName>style.visibility</p:attrName>
                                        </p:attrNameLst>
                                      </p:cBhvr>
                                      <p:to>
                                        <p:strVal val="visible"/>
                                      </p:to>
                                    </p:set>
                                    <p:animEffect transition="in" filter="checkerboard(across)">
                                      <p:cBhvr>
                                        <p:cTn id="12" dur="500"/>
                                        <p:tgtEl>
                                          <p:spTgt spid="171016"/>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71015"/>
                                        </p:tgtEl>
                                        <p:attrNameLst>
                                          <p:attrName>style.visibility</p:attrName>
                                        </p:attrNameLst>
                                      </p:cBhvr>
                                      <p:to>
                                        <p:strVal val="visible"/>
                                      </p:to>
                                    </p:set>
                                    <p:animEffect transition="in" filter="checkerboard(across)">
                                      <p:cBhvr>
                                        <p:cTn id="15" dur="500"/>
                                        <p:tgtEl>
                                          <p:spTgt spid="171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4" grpId="0"/>
      <p:bldP spid="171015" grpId="0"/>
      <p:bldP spid="1710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609600" y="1547191"/>
            <a:ext cx="11277600"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457200" algn="just">
              <a:lnSpc>
                <a:spcPct val="135000"/>
              </a:lnSpc>
              <a:buFontTx/>
              <a:buChar char="-"/>
            </a:pPr>
            <a:r>
              <a:rPr lang="fr-FR" sz="2400">
                <a:solidFill>
                  <a:srgbClr val="000066"/>
                </a:solidFill>
              </a:rPr>
              <a:t>Công nghiệp hóa theo mô hình nền kinh tế </a:t>
            </a:r>
            <a:r>
              <a:rPr lang="fr-FR" sz="2400" i="1">
                <a:solidFill>
                  <a:srgbClr val="000066"/>
                </a:solidFill>
              </a:rPr>
              <a:t>khép kín</a:t>
            </a:r>
            <a:r>
              <a:rPr lang="fr-FR" sz="2400">
                <a:solidFill>
                  <a:srgbClr val="000066"/>
                </a:solidFill>
              </a:rPr>
              <a:t>, hướng nội và thiên về phát triển công nghiệp nặng</a:t>
            </a:r>
          </a:p>
          <a:p>
            <a:pPr indent="457200" algn="just">
              <a:lnSpc>
                <a:spcPct val="135000"/>
              </a:lnSpc>
              <a:buFontTx/>
              <a:buChar char="-"/>
            </a:pPr>
            <a:r>
              <a:rPr lang="fr-FR" sz="2400">
                <a:solidFill>
                  <a:srgbClr val="000066"/>
                </a:solidFill>
              </a:rPr>
              <a:t>Chủ yếu dựa vào lợi thế về lao động, tài nguyên đất đai và nguồn viện trợ của các nước xã hội chủ nghĩa...</a:t>
            </a:r>
          </a:p>
          <a:p>
            <a:pPr indent="457200" algn="just">
              <a:lnSpc>
                <a:spcPct val="135000"/>
              </a:lnSpc>
              <a:buFontTx/>
              <a:buChar char="-"/>
            </a:pPr>
            <a:r>
              <a:rPr lang="fr-FR" sz="2400">
                <a:solidFill>
                  <a:srgbClr val="000066"/>
                </a:solidFill>
              </a:rPr>
              <a:t> Gắn với cơ chế kinh tế khế hoạch hóa tập trung, quan liêu, bao cấp, không thừa nhận các quy luật thị trường.</a:t>
            </a:r>
          </a:p>
          <a:p>
            <a:pPr indent="457200" algn="just">
              <a:lnSpc>
                <a:spcPct val="135000"/>
              </a:lnSpc>
              <a:buFontTx/>
              <a:buChar char="-"/>
            </a:pPr>
            <a:r>
              <a:rPr lang="fr-FR" sz="2400">
                <a:solidFill>
                  <a:srgbClr val="000066"/>
                </a:solidFill>
              </a:rPr>
              <a:t> Chủ lực thực hiện CNH là Nhà nước và doanh nghiệp nhà nước</a:t>
            </a:r>
          </a:p>
          <a:p>
            <a:pPr indent="457200" algn="just">
              <a:lnSpc>
                <a:spcPct val="135000"/>
              </a:lnSpc>
              <a:buFontTx/>
              <a:buChar char="-"/>
            </a:pPr>
            <a:r>
              <a:rPr lang="fr-FR" sz="2400">
                <a:solidFill>
                  <a:srgbClr val="000066"/>
                </a:solidFill>
              </a:rPr>
              <a:t>Ham làm nhanh, làm lớn, không quan tâm đến hiệu quả kinh tế - xã hội.</a:t>
            </a:r>
          </a:p>
        </p:txBody>
      </p:sp>
      <p:sp>
        <p:nvSpPr>
          <p:cNvPr id="9219" name="Rectangle 6"/>
          <p:cNvSpPr>
            <a:spLocks noChangeArrowheads="1"/>
          </p:cNvSpPr>
          <p:nvPr/>
        </p:nvSpPr>
        <p:spPr bwMode="ltGray">
          <a:xfrm>
            <a:off x="2281382" y="477148"/>
            <a:ext cx="69870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2000" b="1" i="1" smtClean="0">
                <a:solidFill>
                  <a:srgbClr val="008000"/>
                </a:solidFill>
              </a:rPr>
              <a:t> </a:t>
            </a:r>
            <a:r>
              <a:rPr lang="fr-FR" sz="2000" b="1" i="1">
                <a:solidFill>
                  <a:srgbClr val="008000"/>
                </a:solidFill>
              </a:rPr>
              <a:t>Đặc trưng chủ yếu của công nghiệp hoá thời kỳ trước đổi mới</a:t>
            </a:r>
            <a:endParaRPr lang="en-US" sz="2000" b="1" i="1">
              <a:solidFill>
                <a:srgbClr val="008000"/>
              </a:solidFill>
            </a:endParaRPr>
          </a:p>
        </p:txBody>
      </p:sp>
    </p:spTree>
    <p:extLst>
      <p:ext uri="{BB962C8B-B14F-4D97-AF65-F5344CB8AC3E}">
        <p14:creationId xmlns:p14="http://schemas.microsoft.com/office/powerpoint/2010/main" val="2195673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7698">
                                            <p:txEl>
                                              <p:pRg st="0" end="0"/>
                                            </p:txEl>
                                          </p:spTgt>
                                        </p:tgtEl>
                                        <p:attrNameLst>
                                          <p:attrName>style.visibility</p:attrName>
                                        </p:attrNameLst>
                                      </p:cBhvr>
                                      <p:to>
                                        <p:strVal val="visible"/>
                                      </p:to>
                                    </p:set>
                                    <p:animEffect transition="in" filter="checkerboard(across)">
                                      <p:cBhvr>
                                        <p:cTn id="7" dur="500"/>
                                        <p:tgtEl>
                                          <p:spTgt spid="1576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7698">
                                            <p:txEl>
                                              <p:pRg st="1" end="1"/>
                                            </p:txEl>
                                          </p:spTgt>
                                        </p:tgtEl>
                                        <p:attrNameLst>
                                          <p:attrName>style.visibility</p:attrName>
                                        </p:attrNameLst>
                                      </p:cBhvr>
                                      <p:to>
                                        <p:strVal val="visible"/>
                                      </p:to>
                                    </p:set>
                                    <p:animEffect transition="in" filter="checkerboard(across)">
                                      <p:cBhvr>
                                        <p:cTn id="12" dur="500"/>
                                        <p:tgtEl>
                                          <p:spTgt spid="15769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57698">
                                            <p:txEl>
                                              <p:pRg st="2" end="2"/>
                                            </p:txEl>
                                          </p:spTgt>
                                        </p:tgtEl>
                                        <p:attrNameLst>
                                          <p:attrName>style.visibility</p:attrName>
                                        </p:attrNameLst>
                                      </p:cBhvr>
                                      <p:to>
                                        <p:strVal val="visible"/>
                                      </p:to>
                                    </p:set>
                                    <p:animEffect transition="in" filter="checkerboard(across)">
                                      <p:cBhvr>
                                        <p:cTn id="17" dur="500"/>
                                        <p:tgtEl>
                                          <p:spTgt spid="15769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57698">
                                            <p:txEl>
                                              <p:pRg st="3" end="3"/>
                                            </p:txEl>
                                          </p:spTgt>
                                        </p:tgtEl>
                                        <p:attrNameLst>
                                          <p:attrName>style.visibility</p:attrName>
                                        </p:attrNameLst>
                                      </p:cBhvr>
                                      <p:to>
                                        <p:strVal val="visible"/>
                                      </p:to>
                                    </p:set>
                                    <p:animEffect transition="in" filter="checkerboard(across)">
                                      <p:cBhvr>
                                        <p:cTn id="22" dur="500"/>
                                        <p:tgtEl>
                                          <p:spTgt spid="15769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7698">
                                            <p:txEl>
                                              <p:pRg st="4" end="4"/>
                                            </p:txEl>
                                          </p:spTgt>
                                        </p:tgtEl>
                                        <p:attrNameLst>
                                          <p:attrName>style.visibility</p:attrName>
                                        </p:attrNameLst>
                                      </p:cBhvr>
                                      <p:to>
                                        <p:strVal val="visible"/>
                                      </p:to>
                                    </p:set>
                                    <p:animEffect transition="in" filter="checkerboard(across)">
                                      <p:cBhvr>
                                        <p:cTn id="27" dur="500"/>
                                        <p:tgtEl>
                                          <p:spTgt spid="1576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0" name="Text Box 4"/>
          <p:cNvSpPr txBox="1">
            <a:spLocks noChangeArrowheads="1"/>
          </p:cNvSpPr>
          <p:nvPr/>
        </p:nvSpPr>
        <p:spPr bwMode="ltGray">
          <a:xfrm>
            <a:off x="2082800" y="467591"/>
            <a:ext cx="965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800" b="1"/>
              <a:t>Chủ trương xây dựng và phát triển văn hoá tại ĐH III (9/1960)</a:t>
            </a:r>
          </a:p>
        </p:txBody>
      </p:sp>
      <p:grpSp>
        <p:nvGrpSpPr>
          <p:cNvPr id="188435" name="Group 19"/>
          <p:cNvGrpSpPr>
            <a:grpSpLocks/>
          </p:cNvGrpSpPr>
          <p:nvPr/>
        </p:nvGrpSpPr>
        <p:grpSpPr bwMode="auto">
          <a:xfrm>
            <a:off x="2167467" y="1130300"/>
            <a:ext cx="7213600" cy="3670300"/>
            <a:chOff x="1024" y="864"/>
            <a:chExt cx="3408" cy="2512"/>
          </a:xfrm>
        </p:grpSpPr>
        <p:sp>
          <p:nvSpPr>
            <p:cNvPr id="188421" name="Oval 5"/>
            <p:cNvSpPr>
              <a:spLocks noChangeArrowheads="1"/>
            </p:cNvSpPr>
            <p:nvPr/>
          </p:nvSpPr>
          <p:spPr bwMode="ltGray">
            <a:xfrm>
              <a:off x="1968" y="1824"/>
              <a:ext cx="1488" cy="1296"/>
            </a:xfrm>
            <a:prstGeom prst="ellipse">
              <a:avLst/>
            </a:prstGeom>
            <a:noFill/>
            <a:ln w="9525"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423" name="Text Box 7"/>
            <p:cNvSpPr txBox="1">
              <a:spLocks noChangeArrowheads="1"/>
            </p:cNvSpPr>
            <p:nvPr/>
          </p:nvSpPr>
          <p:spPr bwMode="ltGray">
            <a:xfrm>
              <a:off x="2104" y="2024"/>
              <a:ext cx="1248"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b="1"/>
                <a:t>Tiến hành đồng thời 3 cuộc cách mạng</a:t>
              </a:r>
            </a:p>
          </p:txBody>
        </p:sp>
        <p:sp>
          <p:nvSpPr>
            <p:cNvPr id="188424" name="Oval 8"/>
            <p:cNvSpPr>
              <a:spLocks noChangeArrowheads="1"/>
            </p:cNvSpPr>
            <p:nvPr/>
          </p:nvSpPr>
          <p:spPr bwMode="ltGray">
            <a:xfrm>
              <a:off x="2256" y="864"/>
              <a:ext cx="1008" cy="912"/>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427" name="Text Box 11"/>
            <p:cNvSpPr txBox="1">
              <a:spLocks noChangeArrowheads="1"/>
            </p:cNvSpPr>
            <p:nvPr/>
          </p:nvSpPr>
          <p:spPr bwMode="ltGray">
            <a:xfrm>
              <a:off x="2384" y="1056"/>
              <a:ext cx="768" cy="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solidFill>
                    <a:schemeClr val="bg1"/>
                  </a:solidFill>
                </a:rPr>
                <a:t>CM về QHSX</a:t>
              </a:r>
            </a:p>
          </p:txBody>
        </p:sp>
        <p:sp>
          <p:nvSpPr>
            <p:cNvPr id="188428" name="Oval 12"/>
            <p:cNvSpPr>
              <a:spLocks noChangeArrowheads="1"/>
            </p:cNvSpPr>
            <p:nvPr/>
          </p:nvSpPr>
          <p:spPr bwMode="ltGray">
            <a:xfrm>
              <a:off x="3424" y="2368"/>
              <a:ext cx="1008" cy="912"/>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429" name="Text Box 13"/>
            <p:cNvSpPr txBox="1">
              <a:spLocks noChangeArrowheads="1"/>
            </p:cNvSpPr>
            <p:nvPr/>
          </p:nvSpPr>
          <p:spPr bwMode="ltGray">
            <a:xfrm>
              <a:off x="3552" y="2560"/>
              <a:ext cx="768" cy="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a:solidFill>
                    <a:schemeClr val="bg1"/>
                  </a:solidFill>
                </a:rPr>
                <a:t>CM về KHKT</a:t>
              </a:r>
            </a:p>
          </p:txBody>
        </p:sp>
        <p:sp>
          <p:nvSpPr>
            <p:cNvPr id="188430" name="Oval 14"/>
            <p:cNvSpPr>
              <a:spLocks noChangeArrowheads="1"/>
            </p:cNvSpPr>
            <p:nvPr/>
          </p:nvSpPr>
          <p:spPr bwMode="ltGray">
            <a:xfrm>
              <a:off x="1024" y="2464"/>
              <a:ext cx="1008" cy="912"/>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431" name="Text Box 15"/>
            <p:cNvSpPr txBox="1">
              <a:spLocks noChangeArrowheads="1"/>
            </p:cNvSpPr>
            <p:nvPr/>
          </p:nvSpPr>
          <p:spPr bwMode="ltGray">
            <a:xfrm>
              <a:off x="1088" y="2560"/>
              <a:ext cx="912" cy="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b="1">
                  <a:solidFill>
                    <a:schemeClr val="bg1"/>
                  </a:solidFill>
                </a:rPr>
                <a:t>CMv</a:t>
              </a:r>
              <a:r>
                <a:rPr lang="en-US" b="1">
                  <a:solidFill>
                    <a:schemeClr val="bg1"/>
                  </a:solidFill>
                </a:rPr>
                <a:t>ề tư tưởng văn hoá</a:t>
              </a:r>
            </a:p>
          </p:txBody>
        </p:sp>
        <p:sp>
          <p:nvSpPr>
            <p:cNvPr id="188432" name="Line 16"/>
            <p:cNvSpPr>
              <a:spLocks noChangeShapeType="1"/>
            </p:cNvSpPr>
            <p:nvPr/>
          </p:nvSpPr>
          <p:spPr bwMode="ltGray">
            <a:xfrm flipH="1">
              <a:off x="1728" y="1552"/>
              <a:ext cx="528" cy="768"/>
            </a:xfrm>
            <a:prstGeom prst="line">
              <a:avLst/>
            </a:prstGeom>
            <a:noFill/>
            <a:ln w="762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433" name="Line 17"/>
            <p:cNvSpPr>
              <a:spLocks noChangeShapeType="1"/>
            </p:cNvSpPr>
            <p:nvPr/>
          </p:nvSpPr>
          <p:spPr bwMode="ltGray">
            <a:xfrm>
              <a:off x="3216" y="1648"/>
              <a:ext cx="480" cy="624"/>
            </a:xfrm>
            <a:prstGeom prst="line">
              <a:avLst/>
            </a:prstGeom>
            <a:noFill/>
            <a:ln w="762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8434" name="Line 18"/>
            <p:cNvSpPr>
              <a:spLocks noChangeShapeType="1"/>
            </p:cNvSpPr>
            <p:nvPr/>
          </p:nvSpPr>
          <p:spPr bwMode="ltGray">
            <a:xfrm>
              <a:off x="2112" y="3232"/>
              <a:ext cx="1296" cy="0"/>
            </a:xfrm>
            <a:prstGeom prst="line">
              <a:avLst/>
            </a:prstGeom>
            <a:noFill/>
            <a:ln w="762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8436" name="Text Box 20"/>
          <p:cNvSpPr txBox="1">
            <a:spLocks noChangeArrowheads="1"/>
          </p:cNvSpPr>
          <p:nvPr/>
        </p:nvSpPr>
        <p:spPr bwMode="ltGray">
          <a:xfrm>
            <a:off x="660400" y="5156201"/>
            <a:ext cx="11379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a:t>Mục tiêu: Làm cho nhân dân thoát khỏi nạn mù chữ và thói hư tật xấu do xã hội cũ để lại, có trình độ văn hoá ngày càng cao, có hiểu biết cần thiết về khoa học kỹ thuật tiên tiến để xây dựng CNXH, nâng cao đời sống vật chất và văn hoá.</a:t>
            </a:r>
          </a:p>
        </p:txBody>
      </p:sp>
    </p:spTree>
    <p:extLst>
      <p:ext uri="{BB962C8B-B14F-4D97-AF65-F5344CB8AC3E}">
        <p14:creationId xmlns:p14="http://schemas.microsoft.com/office/powerpoint/2010/main" val="27483554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4" name="Text Box 4"/>
          <p:cNvSpPr txBox="1">
            <a:spLocks noChangeArrowheads="1"/>
          </p:cNvSpPr>
          <p:nvPr/>
        </p:nvSpPr>
        <p:spPr bwMode="ltGray">
          <a:xfrm>
            <a:off x="711200" y="1905000"/>
            <a:ext cx="10160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FontTx/>
              <a:buChar char="-"/>
            </a:pPr>
            <a:r>
              <a:rPr lang="pt-BR" sz="2800"/>
              <a:t> Nền văn hóa mới có nội dung XHCN và tính chất dân tộc, có tính Đảng và tính nhân dân.</a:t>
            </a:r>
            <a:endParaRPr lang="en-US" sz="2800"/>
          </a:p>
        </p:txBody>
      </p:sp>
      <p:sp>
        <p:nvSpPr>
          <p:cNvPr id="189445" name="Text Box 5"/>
          <p:cNvSpPr txBox="1">
            <a:spLocks noChangeArrowheads="1"/>
          </p:cNvSpPr>
          <p:nvPr/>
        </p:nvSpPr>
        <p:spPr bwMode="ltGray">
          <a:xfrm>
            <a:off x="1422400" y="958850"/>
            <a:ext cx="10261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800"/>
              <a:t>ĐH IV (12/1976) và ĐH V (3/1982) tiếp tục phát triển đường lối văn hoá của ĐH III (9/1960): </a:t>
            </a:r>
          </a:p>
        </p:txBody>
      </p:sp>
      <p:sp>
        <p:nvSpPr>
          <p:cNvPr id="189446" name="Text Box 6"/>
          <p:cNvSpPr txBox="1">
            <a:spLocks noChangeArrowheads="1"/>
          </p:cNvSpPr>
          <p:nvPr/>
        </p:nvSpPr>
        <p:spPr bwMode="ltGray">
          <a:xfrm>
            <a:off x="914400" y="2895601"/>
            <a:ext cx="9245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t>Nhiệm vụ của VH:</a:t>
            </a:r>
          </a:p>
        </p:txBody>
      </p:sp>
      <p:sp>
        <p:nvSpPr>
          <p:cNvPr id="189447" name="Text Box 7"/>
          <p:cNvSpPr txBox="1">
            <a:spLocks noChangeArrowheads="1"/>
          </p:cNvSpPr>
          <p:nvPr/>
        </p:nvSpPr>
        <p:spPr bwMode="ltGray">
          <a:xfrm>
            <a:off x="1496291" y="3429001"/>
            <a:ext cx="9855200"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5000"/>
              </a:spcBef>
            </a:pPr>
            <a:r>
              <a:rPr lang="en-US" sz="2400"/>
              <a:t>+ Tiến hành cải cách giáo dục trong cả nước</a:t>
            </a:r>
          </a:p>
          <a:p>
            <a:pPr algn="just">
              <a:spcBef>
                <a:spcPct val="25000"/>
              </a:spcBef>
            </a:pPr>
            <a:r>
              <a:rPr lang="en-US" sz="2400"/>
              <a:t>+ Phát triển mạnh khoa học, văn hoá nghệ thuật</a:t>
            </a:r>
          </a:p>
          <a:p>
            <a:pPr algn="just">
              <a:spcBef>
                <a:spcPct val="25000"/>
              </a:spcBef>
            </a:pPr>
            <a:r>
              <a:rPr lang="en-US" sz="2400"/>
              <a:t>+ Giáo dục tinh thần làm chủ tập thể</a:t>
            </a:r>
          </a:p>
          <a:p>
            <a:pPr algn="just">
              <a:spcBef>
                <a:spcPct val="25000"/>
              </a:spcBef>
            </a:pPr>
            <a:r>
              <a:rPr lang="en-US" sz="2400"/>
              <a:t>+ Chống tư tưởng tư sản và tàn dư tư tưởng PK</a:t>
            </a:r>
          </a:p>
          <a:p>
            <a:pPr algn="just">
              <a:spcBef>
                <a:spcPct val="25000"/>
              </a:spcBef>
            </a:pPr>
            <a:r>
              <a:rPr lang="en-US" sz="2400"/>
              <a:t>+ Phê phán tư tưởng tiểu tư sản</a:t>
            </a:r>
          </a:p>
          <a:p>
            <a:pPr algn="just">
              <a:spcBef>
                <a:spcPct val="25000"/>
              </a:spcBef>
            </a:pPr>
            <a:r>
              <a:rPr lang="en-US" sz="2400"/>
              <a:t>+ Xóa bỏ ảnh hưởng của tư tưởng văn hoá thực dân mới ở miền Nam</a:t>
            </a:r>
          </a:p>
        </p:txBody>
      </p:sp>
    </p:spTree>
    <p:extLst>
      <p:ext uri="{BB962C8B-B14F-4D97-AF65-F5344CB8AC3E}">
        <p14:creationId xmlns:p14="http://schemas.microsoft.com/office/powerpoint/2010/main" val="647563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animEffect transition="in" filter="checkerboard(across)">
                                      <p:cBhvr>
                                        <p:cTn id="7" dur="500"/>
                                        <p:tgtEl>
                                          <p:spTgt spid="189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90" name="Text Box 6"/>
          <p:cNvSpPr txBox="1">
            <a:spLocks noChangeArrowheads="1"/>
          </p:cNvSpPr>
          <p:nvPr/>
        </p:nvSpPr>
        <p:spPr bwMode="ltGray">
          <a:xfrm>
            <a:off x="812800" y="1524001"/>
            <a:ext cx="975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v"/>
            </a:pPr>
            <a:r>
              <a:rPr lang="en-US" sz="2800" b="1"/>
              <a:t> Kết quả:</a:t>
            </a:r>
          </a:p>
        </p:txBody>
      </p:sp>
      <p:sp>
        <p:nvSpPr>
          <p:cNvPr id="169991" name="Text Box 7"/>
          <p:cNvSpPr txBox="1">
            <a:spLocks noChangeArrowheads="1"/>
          </p:cNvSpPr>
          <p:nvPr/>
        </p:nvSpPr>
        <p:spPr bwMode="ltGray">
          <a:xfrm>
            <a:off x="609600" y="2286000"/>
            <a:ext cx="112776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Char char="-"/>
            </a:pPr>
            <a:r>
              <a:rPr lang="en-US" sz="2800"/>
              <a:t> Xoá bỏ dần những lạc hậu, lỗi thời trong di sản văn hoá phong kiến, văn hoá nô dịch</a:t>
            </a:r>
          </a:p>
          <a:p>
            <a:pPr algn="just">
              <a:spcBef>
                <a:spcPct val="50000"/>
              </a:spcBef>
              <a:buFontTx/>
              <a:buChar char="-"/>
            </a:pPr>
            <a:r>
              <a:rPr lang="en-US" sz="2800"/>
              <a:t> Nhiều triệu đồng bào mù chữ đã biết đọc, biết viết</a:t>
            </a:r>
          </a:p>
          <a:p>
            <a:pPr algn="just">
              <a:spcBef>
                <a:spcPct val="50000"/>
              </a:spcBef>
              <a:buFontTx/>
              <a:buChar char="-"/>
            </a:pPr>
            <a:r>
              <a:rPr lang="en-US" sz="2800"/>
              <a:t> Trình độ văn hóa chung của xã hội đã được nâng lên đáng kể</a:t>
            </a:r>
          </a:p>
        </p:txBody>
      </p:sp>
    </p:spTree>
    <p:extLst>
      <p:ext uri="{BB962C8B-B14F-4D97-AF65-F5344CB8AC3E}">
        <p14:creationId xmlns:p14="http://schemas.microsoft.com/office/powerpoint/2010/main" val="23225189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Rectangle 4"/>
          <p:cNvSpPr>
            <a:spLocks noChangeArrowheads="1"/>
          </p:cNvSpPr>
          <p:nvPr/>
        </p:nvSpPr>
        <p:spPr bwMode="auto">
          <a:xfrm>
            <a:off x="914400" y="1154547"/>
            <a:ext cx="7010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25000"/>
              </a:lnSpc>
              <a:buFont typeface="Wingdings" pitchFamily="2" charset="2"/>
              <a:buChar char="v"/>
              <a:tabLst>
                <a:tab pos="571500" algn="l"/>
              </a:tabLst>
            </a:pPr>
            <a:r>
              <a:rPr lang="pt-BR" sz="3200" b="1">
                <a:latin typeface="Times New Roman" pitchFamily="18" charset="0"/>
              </a:rPr>
              <a:t> Hạn chế và nguyên nhân:</a:t>
            </a:r>
          </a:p>
        </p:txBody>
      </p:sp>
      <p:sp>
        <p:nvSpPr>
          <p:cNvPr id="174085" name="Text Box 5"/>
          <p:cNvSpPr txBox="1">
            <a:spLocks noChangeArrowheads="1"/>
          </p:cNvSpPr>
          <p:nvPr/>
        </p:nvSpPr>
        <p:spPr bwMode="ltGray">
          <a:xfrm>
            <a:off x="914400" y="1981200"/>
            <a:ext cx="105664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Char char="-"/>
            </a:pPr>
            <a:r>
              <a:rPr lang="en-US" sz="2800"/>
              <a:t> Đường lối xây dựng và phát triển văn hoá giai đoạn 1955 – 1986 bị chi phối bởi tư duy chính trị “nắm vững chuyên chính vô sản” (Nhấn mạnh đấu tranh giai cấp, đấu tranh giữa “ai thắng ai” giữa 2 con đường, hai phe, hai ý thức hệ).</a:t>
            </a:r>
          </a:p>
          <a:p>
            <a:pPr algn="just">
              <a:spcBef>
                <a:spcPct val="50000"/>
              </a:spcBef>
              <a:buFontTx/>
              <a:buChar char="-"/>
            </a:pPr>
            <a:r>
              <a:rPr lang="en-US" sz="2800"/>
              <a:t> Nội dung cách mạng văn hoá bị quy định bởi cuộc cách mạng  QHSX (xoá bỏ tư hữu, bóc lột càng nhanh càng tốt)</a:t>
            </a:r>
          </a:p>
        </p:txBody>
      </p:sp>
    </p:spTree>
    <p:extLst>
      <p:ext uri="{BB962C8B-B14F-4D97-AF65-F5344CB8AC3E}">
        <p14:creationId xmlns:p14="http://schemas.microsoft.com/office/powerpoint/2010/main" val="2770886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085">
                                            <p:txEl>
                                              <p:pRg st="0" end="0"/>
                                            </p:txEl>
                                          </p:spTgt>
                                        </p:tgtEl>
                                        <p:attrNameLst>
                                          <p:attrName>style.visibility</p:attrName>
                                        </p:attrNameLst>
                                      </p:cBhvr>
                                      <p:to>
                                        <p:strVal val="visible"/>
                                      </p:to>
                                    </p:set>
                                    <p:animEffect transition="in" filter="checkerboard(across)">
                                      <p:cBhvr>
                                        <p:cTn id="7" dur="500"/>
                                        <p:tgtEl>
                                          <p:spTgt spid="17408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74085">
                                            <p:txEl>
                                              <p:pRg st="1" end="1"/>
                                            </p:txEl>
                                          </p:spTgt>
                                        </p:tgtEl>
                                        <p:attrNameLst>
                                          <p:attrName>style.visibility</p:attrName>
                                        </p:attrNameLst>
                                      </p:cBhvr>
                                      <p:to>
                                        <p:strVal val="visible"/>
                                      </p:to>
                                    </p:set>
                                    <p:animEffect transition="in" filter="checkerboard(across)">
                                      <p:cBhvr>
                                        <p:cTn id="12" dur="500"/>
                                        <p:tgtEl>
                                          <p:spTgt spid="1740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4" name="Picture 4" descr="DH VII"/>
          <p:cNvPicPr>
            <a:picLocks noChangeAspect="1" noChangeArrowheads="1"/>
          </p:cNvPicPr>
          <p:nvPr/>
        </p:nvPicPr>
        <p:blipFill>
          <a:blip r:embed="rId2">
            <a:extLst>
              <a:ext uri="{28A0092B-C50C-407E-A947-70E740481C1C}">
                <a14:useLocalDpi xmlns:a14="http://schemas.microsoft.com/office/drawing/2010/main" val="0"/>
              </a:ext>
            </a:extLst>
          </a:blip>
          <a:srcRect b="6522"/>
          <a:stretch>
            <a:fillRect/>
          </a:stretch>
        </p:blipFill>
        <p:spPr bwMode="auto">
          <a:xfrm>
            <a:off x="5283200" y="2362201"/>
            <a:ext cx="4064000" cy="1920875"/>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143367" name="Picture 7" descr="DH Dang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3733800"/>
            <a:ext cx="4572000" cy="1968500"/>
          </a:xfrm>
          <a:prstGeom prst="rect">
            <a:avLst/>
          </a:prstGeom>
          <a:gradFill rotWithShape="1">
            <a:gsLst>
              <a:gs pos="0">
                <a:srgbClr val="FFFFCC"/>
              </a:gs>
              <a:gs pos="100000">
                <a:srgbClr val="FFFFCC">
                  <a:gamma/>
                  <a:shade val="82353"/>
                  <a:invGamma/>
                </a:srgbClr>
              </a:gs>
            </a:gsLst>
            <a:lin ang="5400000" scaled="1"/>
          </a:gradFill>
          <a:ln w="38100">
            <a:solidFill>
              <a:schemeClr val="hlink"/>
            </a:solidFill>
            <a:miter lim="800000"/>
            <a:headEnd/>
            <a:tailEnd/>
          </a:ln>
        </p:spPr>
      </p:pic>
      <p:sp>
        <p:nvSpPr>
          <p:cNvPr id="143368" name="Rectangle 8"/>
          <p:cNvSpPr>
            <a:spLocks noChangeArrowheads="1"/>
          </p:cNvSpPr>
          <p:nvPr/>
        </p:nvSpPr>
        <p:spPr bwMode="white">
          <a:xfrm>
            <a:off x="4572000" y="3886200"/>
            <a:ext cx="1828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lnSpc>
                <a:spcPct val="85000"/>
              </a:lnSpc>
            </a:pPr>
            <a:r>
              <a:rPr lang="en-US" b="1">
                <a:solidFill>
                  <a:srgbClr val="FFFF00"/>
                </a:solidFill>
                <a:effectLst>
                  <a:outerShdw blurRad="38100" dist="38100" dir="2700000" algn="tl">
                    <a:srgbClr val="C0C0C0"/>
                  </a:outerShdw>
                </a:effectLst>
                <a:latin typeface=".VnTime" pitchFamily="34" charset="0"/>
              </a:rPr>
              <a:t>§¹i héi III</a:t>
            </a:r>
            <a:endParaRPr lang="en-US" sz="2300" b="1">
              <a:solidFill>
                <a:srgbClr val="FFFF00"/>
              </a:solidFill>
              <a:effectLst>
                <a:outerShdw blurRad="38100" dist="38100" dir="2700000" algn="tl">
                  <a:srgbClr val="C0C0C0"/>
                </a:outerShdw>
              </a:effectLst>
              <a:latin typeface=".VnTime" pitchFamily="34" charset="0"/>
            </a:endParaRPr>
          </a:p>
        </p:txBody>
      </p:sp>
      <p:pic>
        <p:nvPicPr>
          <p:cNvPr id="143370" name="Picture 10" descr="DH Dang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95800"/>
            <a:ext cx="4267200" cy="1828800"/>
          </a:xfrm>
          <a:prstGeom prst="rect">
            <a:avLst/>
          </a:prstGeom>
          <a:gradFill rotWithShape="1">
            <a:gsLst>
              <a:gs pos="0">
                <a:srgbClr val="FFFFCC"/>
              </a:gs>
              <a:gs pos="100000">
                <a:srgbClr val="FFFFCC">
                  <a:gamma/>
                  <a:shade val="82353"/>
                  <a:invGamma/>
                </a:srgbClr>
              </a:gs>
            </a:gsLst>
            <a:lin ang="5400000" scaled="1"/>
          </a:gradFill>
          <a:ln w="38100">
            <a:solidFill>
              <a:schemeClr val="hlink"/>
            </a:solidFill>
            <a:miter lim="800000"/>
            <a:headEnd/>
            <a:tailEnd/>
          </a:ln>
        </p:spPr>
      </p:pic>
      <p:sp>
        <p:nvSpPr>
          <p:cNvPr id="143371" name="Rectangle 11"/>
          <p:cNvSpPr>
            <a:spLocks noChangeArrowheads="1"/>
          </p:cNvSpPr>
          <p:nvPr/>
        </p:nvSpPr>
        <p:spPr bwMode="white">
          <a:xfrm>
            <a:off x="1016000" y="4572000"/>
            <a:ext cx="2133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lnSpc>
                <a:spcPct val="85000"/>
              </a:lnSpc>
            </a:pPr>
            <a:r>
              <a:rPr lang="en-US" sz="2400" b="1">
                <a:solidFill>
                  <a:srgbClr val="FFFF00"/>
                </a:solidFill>
                <a:effectLst>
                  <a:outerShdw blurRad="38100" dist="38100" dir="2700000" algn="tl">
                    <a:srgbClr val="C0C0C0"/>
                  </a:outerShdw>
                </a:effectLst>
                <a:latin typeface=".VnTime" pitchFamily="34" charset="0"/>
              </a:rPr>
              <a:t>§¹i héi II</a:t>
            </a:r>
            <a:endParaRPr lang="en-US" sz="2700" b="1">
              <a:solidFill>
                <a:srgbClr val="FFFF00"/>
              </a:solidFill>
              <a:effectLst>
                <a:outerShdw blurRad="38100" dist="38100" dir="2700000" algn="tl">
                  <a:srgbClr val="C0C0C0"/>
                </a:outerShdw>
              </a:effectLst>
              <a:latin typeface=".VnTime" pitchFamily="34" charset="0"/>
            </a:endParaRPr>
          </a:p>
        </p:txBody>
      </p:sp>
      <p:sp>
        <p:nvSpPr>
          <p:cNvPr id="143373" name="Freeform 13"/>
          <p:cNvSpPr>
            <a:spLocks/>
          </p:cNvSpPr>
          <p:nvPr/>
        </p:nvSpPr>
        <p:spPr bwMode="gray">
          <a:xfrm rot="10282679">
            <a:off x="508000" y="3733800"/>
            <a:ext cx="1727200" cy="86518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3399FF">
                  <a:gamma/>
                  <a:tint val="31765"/>
                  <a:invGamma/>
                </a:srgbClr>
              </a:gs>
              <a:gs pos="100000">
                <a:srgbClr val="3399FF"/>
              </a:gs>
            </a:gsLst>
            <a:lin ang="540000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en-US"/>
          </a:p>
        </p:txBody>
      </p:sp>
      <p:sp>
        <p:nvSpPr>
          <p:cNvPr id="143374" name="Freeform 14"/>
          <p:cNvSpPr>
            <a:spLocks/>
          </p:cNvSpPr>
          <p:nvPr/>
        </p:nvSpPr>
        <p:spPr bwMode="gray">
          <a:xfrm rot="10546606">
            <a:off x="3352800" y="2667000"/>
            <a:ext cx="1828800" cy="101758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3399FF">
                  <a:gamma/>
                  <a:tint val="31765"/>
                  <a:invGamma/>
                </a:srgbClr>
              </a:gs>
              <a:gs pos="100000">
                <a:srgbClr val="3399FF"/>
              </a:gs>
            </a:gsLst>
            <a:lin ang="540000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en-US"/>
          </a:p>
        </p:txBody>
      </p:sp>
      <p:sp>
        <p:nvSpPr>
          <p:cNvPr id="143375" name="Freeform 15"/>
          <p:cNvSpPr>
            <a:spLocks/>
          </p:cNvSpPr>
          <p:nvPr/>
        </p:nvSpPr>
        <p:spPr bwMode="gray">
          <a:xfrm rot="10546606">
            <a:off x="7010400" y="1295400"/>
            <a:ext cx="1828800" cy="101758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3399FF">
                  <a:gamma/>
                  <a:tint val="31765"/>
                  <a:invGamma/>
                </a:srgbClr>
              </a:gs>
              <a:gs pos="100000">
                <a:srgbClr val="3399FF"/>
              </a:gs>
            </a:gsLst>
            <a:lin ang="540000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en-US"/>
          </a:p>
        </p:txBody>
      </p:sp>
      <p:sp>
        <p:nvSpPr>
          <p:cNvPr id="143376" name="Rectangle 16"/>
          <p:cNvSpPr>
            <a:spLocks noChangeArrowheads="1"/>
          </p:cNvSpPr>
          <p:nvPr/>
        </p:nvSpPr>
        <p:spPr bwMode="auto">
          <a:xfrm>
            <a:off x="0" y="1828800"/>
            <a:ext cx="5384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0800" indent="1588" algn="ctr">
              <a:spcBef>
                <a:spcPct val="20000"/>
              </a:spcBef>
              <a:buClr>
                <a:schemeClr val="accent2"/>
              </a:buClr>
              <a:buFont typeface="Wingdings" pitchFamily="2" charset="2"/>
              <a:buNone/>
            </a:pPr>
            <a:r>
              <a:rPr lang="en-US" sz="2400" b="1"/>
              <a:t>Sơ đồ xác định tính chất văn hoá mới</a:t>
            </a:r>
          </a:p>
        </p:txBody>
      </p:sp>
      <p:pic>
        <p:nvPicPr>
          <p:cNvPr id="143377" name="Picture 17" descr="hienphap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9018" y="1143000"/>
            <a:ext cx="2702983" cy="25908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143380" name="WordArt 20"/>
          <p:cNvSpPr>
            <a:spLocks noChangeArrowheads="1" noChangeShapeType="1" noTextEdit="1"/>
          </p:cNvSpPr>
          <p:nvPr/>
        </p:nvSpPr>
        <p:spPr bwMode="auto">
          <a:xfrm>
            <a:off x="812800" y="6400800"/>
            <a:ext cx="28448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1600" b="1" kern="10">
                <a:solidFill>
                  <a:srgbClr val="FF0000"/>
                </a:solidFill>
                <a:effectLst>
                  <a:prstShdw prst="shdw17" dist="17961" dir="2700000">
                    <a:srgbClr val="FF0000">
                      <a:gamma/>
                      <a:shade val="60000"/>
                      <a:invGamma/>
                    </a:srgbClr>
                  </a:prstShdw>
                </a:effectLst>
                <a:latin typeface="Arial"/>
                <a:cs typeface="Arial"/>
              </a:rPr>
              <a:t>Dân tộc, khoa học, đại chúng</a:t>
            </a:r>
            <a:endParaRPr lang="en-US" sz="1600" b="1" kern="10">
              <a:solidFill>
                <a:srgbClr val="FF0000"/>
              </a:solidFill>
              <a:effectLst>
                <a:prstShdw prst="shdw17" dist="17961" dir="2700000">
                  <a:srgbClr val="FF0000">
                    <a:gamma/>
                    <a:shade val="60000"/>
                    <a:invGamma/>
                  </a:srgbClr>
                </a:prstShdw>
              </a:effectLst>
              <a:latin typeface="Arial"/>
              <a:cs typeface="Arial"/>
            </a:endParaRPr>
          </a:p>
        </p:txBody>
      </p:sp>
      <p:sp>
        <p:nvSpPr>
          <p:cNvPr id="143383" name="WordArt 23"/>
          <p:cNvSpPr>
            <a:spLocks noChangeArrowheads="1" noChangeShapeType="1" noTextEdit="1"/>
          </p:cNvSpPr>
          <p:nvPr/>
        </p:nvSpPr>
        <p:spPr bwMode="auto">
          <a:xfrm>
            <a:off x="4470400" y="5867400"/>
            <a:ext cx="3251200" cy="762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b="1" kern="10">
                <a:solidFill>
                  <a:srgbClr val="000000"/>
                </a:solidFill>
                <a:effectLst>
                  <a:prstShdw prst="shdw17" dist="17961" dir="2700000">
                    <a:srgbClr val="000000">
                      <a:gamma/>
                      <a:shade val="60000"/>
                      <a:invGamma/>
                    </a:srgbClr>
                  </a:prstShdw>
                </a:effectLst>
                <a:latin typeface="Arial"/>
                <a:cs typeface="Arial"/>
              </a:rPr>
              <a:t>Có nội dung XHCN </a:t>
            </a:r>
          </a:p>
          <a:p>
            <a:pPr algn="ctr"/>
            <a:r>
              <a:rPr lang="en-US" b="1" kern="10">
                <a:solidFill>
                  <a:srgbClr val="000000"/>
                </a:solidFill>
                <a:effectLst>
                  <a:prstShdw prst="shdw17" dist="17961" dir="2700000">
                    <a:srgbClr val="000000">
                      <a:gamma/>
                      <a:shade val="60000"/>
                      <a:invGamma/>
                    </a:srgbClr>
                  </a:prstShdw>
                </a:effectLst>
                <a:latin typeface="Arial"/>
                <a:cs typeface="Arial"/>
              </a:rPr>
              <a:t>và tính dân tộc, có tính Đảng </a:t>
            </a:r>
          </a:p>
          <a:p>
            <a:pPr algn="ctr"/>
            <a:r>
              <a:rPr lang="en-US" b="1" kern="10">
                <a:solidFill>
                  <a:srgbClr val="000000"/>
                </a:solidFill>
                <a:effectLst>
                  <a:prstShdw prst="shdw17" dist="17961" dir="2700000">
                    <a:srgbClr val="000000">
                      <a:gamma/>
                      <a:shade val="60000"/>
                      <a:invGamma/>
                    </a:srgbClr>
                  </a:prstShdw>
                </a:effectLst>
                <a:latin typeface="Arial"/>
                <a:cs typeface="Arial"/>
              </a:rPr>
              <a:t>và tính nhân dân</a:t>
            </a:r>
          </a:p>
        </p:txBody>
      </p:sp>
      <p:sp>
        <p:nvSpPr>
          <p:cNvPr id="143386" name="WordArt 26"/>
          <p:cNvSpPr>
            <a:spLocks noChangeArrowheads="1" noChangeShapeType="1" noTextEdit="1"/>
          </p:cNvSpPr>
          <p:nvPr/>
        </p:nvSpPr>
        <p:spPr bwMode="auto">
          <a:xfrm>
            <a:off x="9607552" y="3810000"/>
            <a:ext cx="2584449" cy="533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kern="10">
                <a:solidFill>
                  <a:srgbClr val="0000FF"/>
                </a:solidFill>
                <a:effectLst>
                  <a:prstShdw prst="shdw17" dist="17961" dir="2700000">
                    <a:srgbClr val="0000FF">
                      <a:gamma/>
                      <a:shade val="60000"/>
                      <a:invGamma/>
                    </a:srgbClr>
                  </a:prstShdw>
                </a:effectLst>
                <a:latin typeface="Arial"/>
                <a:cs typeface="Arial"/>
              </a:rPr>
              <a:t>Dân tộc, hện đại, nhân văn</a:t>
            </a:r>
            <a:endParaRPr lang="en-US" kern="10">
              <a:solidFill>
                <a:srgbClr val="0000FF"/>
              </a:solidFill>
              <a:effectLst>
                <a:prstShdw prst="shdw17" dist="17961" dir="2700000">
                  <a:srgbClr val="0000FF">
                    <a:gamma/>
                    <a:shade val="60000"/>
                    <a:invGamma/>
                  </a:srgbClr>
                </a:prstShdw>
              </a:effectLst>
              <a:latin typeface="Arial"/>
              <a:cs typeface="Arial"/>
            </a:endParaRPr>
          </a:p>
        </p:txBody>
      </p:sp>
      <p:sp>
        <p:nvSpPr>
          <p:cNvPr id="143389" name="WordArt 29"/>
          <p:cNvSpPr>
            <a:spLocks noChangeArrowheads="1" noChangeShapeType="1" noTextEdit="1"/>
          </p:cNvSpPr>
          <p:nvPr/>
        </p:nvSpPr>
        <p:spPr bwMode="auto">
          <a:xfrm>
            <a:off x="7315200" y="4419600"/>
            <a:ext cx="2971800" cy="685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3200" kern="10">
                <a:solidFill>
                  <a:srgbClr val="FF6600"/>
                </a:solidFill>
                <a:effectLst>
                  <a:prstShdw prst="shdw17" dist="17961" dir="2700000">
                    <a:srgbClr val="FF6600">
                      <a:gamma/>
                      <a:shade val="60000"/>
                      <a:invGamma/>
                    </a:srgbClr>
                  </a:prstShdw>
                </a:effectLst>
                <a:latin typeface="Arial"/>
                <a:cs typeface="Arial"/>
              </a:rPr>
              <a:t>Nền văn hoá tiên tiến,</a:t>
            </a:r>
          </a:p>
          <a:p>
            <a:pPr algn="ctr"/>
            <a:r>
              <a:rPr lang="vi-VN" sz="3200" kern="10">
                <a:solidFill>
                  <a:srgbClr val="FF6600"/>
                </a:solidFill>
                <a:effectLst>
                  <a:prstShdw prst="shdw17" dist="17961" dir="2700000">
                    <a:srgbClr val="FF6600">
                      <a:gamma/>
                      <a:shade val="60000"/>
                      <a:invGamma/>
                    </a:srgbClr>
                  </a:prstShdw>
                </a:effectLst>
                <a:latin typeface="Arial"/>
                <a:cs typeface="Arial"/>
              </a:rPr>
              <a:t> đậm đà bản sắc dân tộc</a:t>
            </a:r>
            <a:endParaRPr lang="en-US" sz="3200" kern="10">
              <a:solidFill>
                <a:srgbClr val="FF6600"/>
              </a:solidFill>
              <a:effectLst>
                <a:prstShdw prst="shdw17" dist="17961" dir="2700000">
                  <a:srgbClr val="FF6600">
                    <a:gamma/>
                    <a:shade val="60000"/>
                    <a:invGamma/>
                  </a:srgbClr>
                </a:prstShdw>
              </a:effectLst>
              <a:latin typeface="Arial"/>
              <a:cs typeface="Arial"/>
            </a:endParaRPr>
          </a:p>
        </p:txBody>
      </p:sp>
    </p:spTree>
    <p:extLst>
      <p:ext uri="{BB962C8B-B14F-4D97-AF65-F5344CB8AC3E}">
        <p14:creationId xmlns:p14="http://schemas.microsoft.com/office/powerpoint/2010/main" val="40347455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3373"/>
                                        </p:tgtEl>
                                        <p:attrNameLst>
                                          <p:attrName>style.visibility</p:attrName>
                                        </p:attrNameLst>
                                      </p:cBhvr>
                                      <p:to>
                                        <p:strVal val="visible"/>
                                      </p:to>
                                    </p:set>
                                    <p:animEffect transition="in" filter="wipe(left)">
                                      <p:cBhvr>
                                        <p:cTn id="7" dur="500"/>
                                        <p:tgtEl>
                                          <p:spTgt spid="14337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374"/>
                                        </p:tgtEl>
                                        <p:attrNameLst>
                                          <p:attrName>style.visibility</p:attrName>
                                        </p:attrNameLst>
                                      </p:cBhvr>
                                      <p:to>
                                        <p:strVal val="visible"/>
                                      </p:to>
                                    </p:set>
                                    <p:animEffect transition="in" filter="wipe(left)">
                                      <p:cBhvr>
                                        <p:cTn id="11" dur="500"/>
                                        <p:tgtEl>
                                          <p:spTgt spid="14337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3375"/>
                                        </p:tgtEl>
                                        <p:attrNameLst>
                                          <p:attrName>style.visibility</p:attrName>
                                        </p:attrNameLst>
                                      </p:cBhvr>
                                      <p:to>
                                        <p:strVal val="visible"/>
                                      </p:to>
                                    </p:set>
                                    <p:animEffect transition="in" filter="wipe(left)">
                                      <p:cBhvr>
                                        <p:cTn id="15" dur="500"/>
                                        <p:tgtEl>
                                          <p:spTgt spid="143375"/>
                                        </p:tgtEl>
                                      </p:cBhvr>
                                    </p:animEffect>
                                  </p:childTnLst>
                                </p:cTn>
                              </p:par>
                            </p:childTnLst>
                          </p:cTn>
                        </p:par>
                        <p:par>
                          <p:cTn id="16" fill="hold" nodeType="afterGroup">
                            <p:stCondLst>
                              <p:cond delay="1500"/>
                            </p:stCondLst>
                            <p:childTnLst>
                              <p:par>
                                <p:cTn id="17" presetID="2" presetClass="entr" presetSubtype="3" fill="hold" nodeType="afterEffect">
                                  <p:stCondLst>
                                    <p:cond delay="0"/>
                                  </p:stCondLst>
                                  <p:childTnLst>
                                    <p:set>
                                      <p:cBhvr>
                                        <p:cTn id="18" dur="1" fill="hold">
                                          <p:stCondLst>
                                            <p:cond delay="0"/>
                                          </p:stCondLst>
                                        </p:cTn>
                                        <p:tgtEl>
                                          <p:spTgt spid="143377"/>
                                        </p:tgtEl>
                                        <p:attrNameLst>
                                          <p:attrName>style.visibility</p:attrName>
                                        </p:attrNameLst>
                                      </p:cBhvr>
                                      <p:to>
                                        <p:strVal val="visible"/>
                                      </p:to>
                                    </p:set>
                                    <p:anim calcmode="lin" valueType="num">
                                      <p:cBhvr additive="base">
                                        <p:cTn id="19" dur="500" fill="hold"/>
                                        <p:tgtEl>
                                          <p:spTgt spid="143377"/>
                                        </p:tgtEl>
                                        <p:attrNameLst>
                                          <p:attrName>ppt_x</p:attrName>
                                        </p:attrNameLst>
                                      </p:cBhvr>
                                      <p:tavLst>
                                        <p:tav tm="0">
                                          <p:val>
                                            <p:strVal val="1+#ppt_w/2"/>
                                          </p:val>
                                        </p:tav>
                                        <p:tav tm="100000">
                                          <p:val>
                                            <p:strVal val="#ppt_x"/>
                                          </p:val>
                                        </p:tav>
                                      </p:tavLst>
                                    </p:anim>
                                    <p:anim calcmode="lin" valueType="num">
                                      <p:cBhvr additive="base">
                                        <p:cTn id="20" dur="500" fill="hold"/>
                                        <p:tgtEl>
                                          <p:spTgt spid="14337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3" grpId="0" animBg="1"/>
      <p:bldP spid="143374" grpId="0" animBg="1"/>
      <p:bldP spid="14337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Grp="1" noChangeArrowheads="1"/>
          </p:cNvSpPr>
          <p:nvPr>
            <p:ph type="body" idx="4294967295"/>
          </p:nvPr>
        </p:nvSpPr>
        <p:spPr>
          <a:xfrm>
            <a:off x="572655" y="1440873"/>
            <a:ext cx="10972800" cy="5059363"/>
          </a:xfrm>
        </p:spPr>
        <p:txBody>
          <a:bodyPr/>
          <a:lstStyle/>
          <a:p>
            <a:pPr marL="0" indent="1588" algn="just">
              <a:buFont typeface="Wingdings" pitchFamily="2" charset="2"/>
              <a:buNone/>
            </a:pPr>
            <a:r>
              <a:rPr lang="en-US" b="0">
                <a:solidFill>
                  <a:schemeClr val="tx1"/>
                </a:solidFill>
                <a:latin typeface="Times New Roman" pitchFamily="18" charset="0"/>
              </a:rPr>
              <a:t>- Từ đại hội VI đến Đại hội X đã hình thành những nhận thức mới về đặc trưng nền văn hoá mới, về vai trò và vị trí của văn hoá trong phát triển, hội nhập.</a:t>
            </a:r>
          </a:p>
          <a:p>
            <a:pPr marL="0" indent="1588" algn="just">
              <a:buClr>
                <a:schemeClr val="tx1"/>
              </a:buClr>
              <a:buFont typeface="Wingdings" pitchFamily="2" charset="2"/>
              <a:buNone/>
            </a:pPr>
            <a:r>
              <a:rPr lang="en-US" b="0">
                <a:solidFill>
                  <a:schemeClr val="tx1"/>
                </a:solidFill>
                <a:latin typeface="Times New Roman" pitchFamily="18" charset="0"/>
              </a:rPr>
              <a:t>- Đại </a:t>
            </a:r>
            <a:r>
              <a:rPr lang="en-US" b="0" smtClean="0">
                <a:solidFill>
                  <a:schemeClr val="tx1"/>
                </a:solidFill>
                <a:latin typeface="Times New Roman" pitchFamily="18" charset="0"/>
              </a:rPr>
              <a:t>hội </a:t>
            </a:r>
            <a:r>
              <a:rPr lang="en-US" b="0">
                <a:solidFill>
                  <a:schemeClr val="tx1"/>
                </a:solidFill>
                <a:latin typeface="Times New Roman" pitchFamily="18" charset="0"/>
              </a:rPr>
              <a:t>VIII, IX, </a:t>
            </a:r>
            <a:r>
              <a:rPr lang="en-US" b="0" smtClean="0">
                <a:solidFill>
                  <a:schemeClr val="tx1"/>
                </a:solidFill>
                <a:latin typeface="Times New Roman" pitchFamily="18" charset="0"/>
              </a:rPr>
              <a:t>X, XI, XII, XIII </a:t>
            </a:r>
            <a:r>
              <a:rPr lang="en-US" b="0">
                <a:solidFill>
                  <a:schemeClr val="tx1"/>
                </a:solidFill>
                <a:latin typeface="Times New Roman" pitchFamily="18" charset="0"/>
              </a:rPr>
              <a:t>và nhiều Nghị quyết TƯ tiếp theo đã xác định văn hoá là “nền tảng tinh thần  của xã hội” và coi “văn hoá vừa là động lực vừa là mục tiêu của sự phát triển”</a:t>
            </a:r>
          </a:p>
          <a:p>
            <a:pPr marL="0" indent="1588" algn="just">
              <a:buFontTx/>
              <a:buNone/>
            </a:pPr>
            <a:r>
              <a:rPr lang="en-US" b="0">
                <a:solidFill>
                  <a:schemeClr val="tx1"/>
                </a:solidFill>
                <a:latin typeface="Times New Roman" pitchFamily="18" charset="0"/>
              </a:rPr>
              <a:t>=&gt; Đây là tầm nhìn mới về văn hoá phù hợp với tầm nhìn của thế giới</a:t>
            </a:r>
          </a:p>
        </p:txBody>
      </p:sp>
    </p:spTree>
    <p:extLst>
      <p:ext uri="{BB962C8B-B14F-4D97-AF65-F5344CB8AC3E}">
        <p14:creationId xmlns:p14="http://schemas.microsoft.com/office/powerpoint/2010/main" val="15365102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6" name="Rectangle 6"/>
          <p:cNvSpPr>
            <a:spLocks noChangeArrowheads="1"/>
          </p:cNvSpPr>
          <p:nvPr/>
        </p:nvSpPr>
        <p:spPr bwMode="ltGray">
          <a:xfrm>
            <a:off x="0" y="762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pt-BR" sz="2400" b="1" i="1" smtClean="0"/>
              <a:t>Quan </a:t>
            </a:r>
            <a:r>
              <a:rPr lang="pt-BR" sz="2400" b="1" i="1"/>
              <a:t>điểm chỉ đạo về xây dựng và phát triển nền văn hoá</a:t>
            </a:r>
            <a:endParaRPr lang="en-US" sz="2400" b="1" i="1"/>
          </a:p>
        </p:txBody>
      </p:sp>
      <p:sp>
        <p:nvSpPr>
          <p:cNvPr id="153607" name="Rectangle 7"/>
          <p:cNvSpPr>
            <a:spLocks noChangeArrowheads="1"/>
          </p:cNvSpPr>
          <p:nvPr/>
        </p:nvSpPr>
        <p:spPr bwMode="auto">
          <a:xfrm>
            <a:off x="5080000" y="1828800"/>
            <a:ext cx="6807200" cy="1600200"/>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1"/>
          </a:gradFill>
          <a:ln w="57150">
            <a:pattFill prst="sphere">
              <a:fgClr>
                <a:schemeClr val="tx1"/>
              </a:fgClr>
              <a:bgClr>
                <a:srgbClr val="FFFFFF"/>
              </a:bgClr>
            </a:pattFill>
            <a:miter lim="800000"/>
            <a:headEnd/>
            <a:tailEnd/>
          </a:ln>
          <a:effectLst>
            <a:prstShdw prst="shdw17" dist="17961" dir="2700000">
              <a:schemeClr val="tx1">
                <a:gamma/>
                <a:shade val="60000"/>
                <a:invGamma/>
              </a:schemeClr>
            </a:prstShdw>
          </a:effectLst>
        </p:spPr>
        <p:txBody>
          <a:bodyPr/>
          <a:lstStyle/>
          <a:p>
            <a:pPr marL="50800" indent="1588" algn="just">
              <a:lnSpc>
                <a:spcPct val="90000"/>
              </a:lnSpc>
              <a:spcBef>
                <a:spcPct val="20000"/>
              </a:spcBef>
              <a:buClr>
                <a:schemeClr val="accent2"/>
              </a:buClr>
              <a:buFont typeface="Wingdings" pitchFamily="2" charset="2"/>
              <a:buNone/>
            </a:pPr>
            <a:r>
              <a:rPr lang="pt-BR" sz="2400" b="1">
                <a:solidFill>
                  <a:srgbClr val="0000FF"/>
                </a:solidFill>
              </a:rPr>
              <a:t>- Văn hoá là nền tảng tinh thần của xã hội, vừa là mục tiêu, vừa là động lực thúc đẩy sự phát triển kinh tế - xã hội.</a:t>
            </a:r>
            <a:endParaRPr lang="en-US" sz="2400" b="1">
              <a:solidFill>
                <a:srgbClr val="0000FF"/>
              </a:solidFill>
            </a:endParaRPr>
          </a:p>
        </p:txBody>
      </p:sp>
      <p:pic>
        <p:nvPicPr>
          <p:cNvPr id="153608" name="Picture 8" descr="giao_du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4343400"/>
            <a:ext cx="3759200" cy="2209800"/>
          </a:xfrm>
          <a:prstGeom prst="rect">
            <a:avLst/>
          </a:prstGeom>
          <a:noFill/>
          <a:extLst>
            <a:ext uri="{909E8E84-426E-40DD-AFC4-6F175D3DCCD1}">
              <a14:hiddenFill xmlns:a14="http://schemas.microsoft.com/office/drawing/2010/main">
                <a:solidFill>
                  <a:srgbClr val="FFFFFF"/>
                </a:solidFill>
              </a14:hiddenFill>
            </a:ext>
          </a:extLst>
        </p:spPr>
      </p:pic>
      <p:grpSp>
        <p:nvGrpSpPr>
          <p:cNvPr id="153609" name="Group 9"/>
          <p:cNvGrpSpPr>
            <a:grpSpLocks/>
          </p:cNvGrpSpPr>
          <p:nvPr/>
        </p:nvGrpSpPr>
        <p:grpSpPr bwMode="auto">
          <a:xfrm>
            <a:off x="101600" y="1733550"/>
            <a:ext cx="4673600" cy="2533650"/>
            <a:chOff x="96" y="1104"/>
            <a:chExt cx="2208" cy="1596"/>
          </a:xfrm>
        </p:grpSpPr>
        <p:pic>
          <p:nvPicPr>
            <p:cNvPr id="153610" name="Picture 10" descr="Onepilarpago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 y="1104"/>
              <a:ext cx="2208" cy="1584"/>
            </a:xfrm>
            <a:prstGeom prst="rect">
              <a:avLst/>
            </a:prstGeom>
            <a:noFill/>
            <a:extLst>
              <a:ext uri="{909E8E84-426E-40DD-AFC4-6F175D3DCCD1}">
                <a14:hiddenFill xmlns:a14="http://schemas.microsoft.com/office/drawing/2010/main">
                  <a:solidFill>
                    <a:srgbClr val="FFFFFF"/>
                  </a:solidFill>
                </a14:hiddenFill>
              </a:ext>
            </a:extLst>
          </p:spPr>
        </p:pic>
        <p:sp>
          <p:nvSpPr>
            <p:cNvPr id="153611" name="Rectangle 11"/>
            <p:cNvSpPr>
              <a:spLocks noChangeArrowheads="1"/>
            </p:cNvSpPr>
            <p:nvPr/>
          </p:nvSpPr>
          <p:spPr bwMode="white">
            <a:xfrm>
              <a:off x="108" y="2460"/>
              <a:ext cx="2112" cy="24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r>
                <a:rPr lang="en-US" sz="2400" b="1" i="1"/>
                <a:t>Chùa Một Cột – HN</a:t>
              </a:r>
            </a:p>
          </p:txBody>
        </p:sp>
      </p:grpSp>
      <p:grpSp>
        <p:nvGrpSpPr>
          <p:cNvPr id="153612" name="Group 12"/>
          <p:cNvGrpSpPr>
            <a:grpSpLocks/>
          </p:cNvGrpSpPr>
          <p:nvPr/>
        </p:nvGrpSpPr>
        <p:grpSpPr bwMode="auto">
          <a:xfrm>
            <a:off x="4013200" y="4267200"/>
            <a:ext cx="4165600" cy="2286000"/>
            <a:chOff x="1896" y="2832"/>
            <a:chExt cx="1968" cy="1296"/>
          </a:xfrm>
        </p:grpSpPr>
        <p:pic>
          <p:nvPicPr>
            <p:cNvPr id="153613" name="Picture 13" descr="292005 Mittin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 y="2832"/>
              <a:ext cx="1968" cy="1296"/>
            </a:xfrm>
            <a:prstGeom prst="rect">
              <a:avLst/>
            </a:prstGeom>
            <a:noFill/>
            <a:extLst>
              <a:ext uri="{909E8E84-426E-40DD-AFC4-6F175D3DCCD1}">
                <a14:hiddenFill xmlns:a14="http://schemas.microsoft.com/office/drawing/2010/main">
                  <a:solidFill>
                    <a:srgbClr val="FFFFFF"/>
                  </a:solidFill>
                </a14:hiddenFill>
              </a:ext>
            </a:extLst>
          </p:spPr>
        </p:pic>
        <p:sp>
          <p:nvSpPr>
            <p:cNvPr id="153614" name="Rectangle 14"/>
            <p:cNvSpPr>
              <a:spLocks noChangeArrowheads="1"/>
            </p:cNvSpPr>
            <p:nvPr/>
          </p:nvSpPr>
          <p:spPr bwMode="white">
            <a:xfrm>
              <a:off x="1920" y="2880"/>
              <a:ext cx="192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r>
                <a:rPr lang="en-US" sz="2400" b="1" i="1"/>
                <a:t>Mít tinh kỷ niệm Quốc khánh 2-9</a:t>
              </a:r>
            </a:p>
          </p:txBody>
        </p:sp>
      </p:grpSp>
      <p:grpSp>
        <p:nvGrpSpPr>
          <p:cNvPr id="153618" name="Group 18"/>
          <p:cNvGrpSpPr>
            <a:grpSpLocks/>
          </p:cNvGrpSpPr>
          <p:nvPr/>
        </p:nvGrpSpPr>
        <p:grpSpPr bwMode="auto">
          <a:xfrm>
            <a:off x="8305800" y="4191000"/>
            <a:ext cx="3759200" cy="2286000"/>
            <a:chOff x="3924" y="2640"/>
            <a:chExt cx="1776" cy="1440"/>
          </a:xfrm>
        </p:grpSpPr>
        <p:pic>
          <p:nvPicPr>
            <p:cNvPr id="153616" name="Picture 16" descr="995namThangLong"/>
            <p:cNvPicPr>
              <a:picLocks noChangeAspect="1" noChangeArrowheads="1"/>
            </p:cNvPicPr>
            <p:nvPr/>
          </p:nvPicPr>
          <p:blipFill>
            <a:blip r:embed="rId5">
              <a:extLst>
                <a:ext uri="{28A0092B-C50C-407E-A947-70E740481C1C}">
                  <a14:useLocalDpi xmlns:a14="http://schemas.microsoft.com/office/drawing/2010/main" val="0"/>
                </a:ext>
              </a:extLst>
            </a:blip>
            <a:srcRect b="13443"/>
            <a:stretch>
              <a:fillRect/>
            </a:stretch>
          </p:blipFill>
          <p:spPr bwMode="auto">
            <a:xfrm>
              <a:off x="3924" y="2640"/>
              <a:ext cx="1776" cy="1440"/>
            </a:xfrm>
            <a:prstGeom prst="rect">
              <a:avLst/>
            </a:prstGeom>
            <a:noFill/>
            <a:extLst>
              <a:ext uri="{909E8E84-426E-40DD-AFC4-6F175D3DCCD1}">
                <a14:hiddenFill xmlns:a14="http://schemas.microsoft.com/office/drawing/2010/main">
                  <a:solidFill>
                    <a:srgbClr val="FFFFFF"/>
                  </a:solidFill>
                </a14:hiddenFill>
              </a:ext>
            </a:extLst>
          </p:spPr>
        </p:pic>
        <p:sp>
          <p:nvSpPr>
            <p:cNvPr id="153617" name="Rectangle 17"/>
            <p:cNvSpPr>
              <a:spLocks noChangeArrowheads="1"/>
            </p:cNvSpPr>
            <p:nvPr/>
          </p:nvSpPr>
          <p:spPr bwMode="white">
            <a:xfrm>
              <a:off x="3984" y="2832"/>
              <a:ext cx="163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r>
                <a:rPr lang="en-US" sz="2400" b="1" i="1">
                  <a:solidFill>
                    <a:srgbClr val="FFFF00"/>
                  </a:solidFill>
                </a:rPr>
                <a:t>1000 năm Thăng Long – Hà Nội</a:t>
              </a:r>
            </a:p>
          </p:txBody>
        </p:sp>
      </p:grpSp>
    </p:spTree>
    <p:extLst>
      <p:ext uri="{BB962C8B-B14F-4D97-AF65-F5344CB8AC3E}">
        <p14:creationId xmlns:p14="http://schemas.microsoft.com/office/powerpoint/2010/main" val="3152934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afterEffect">
                                  <p:stCondLst>
                                    <p:cond delay="0"/>
                                  </p:stCondLst>
                                  <p:childTnLst>
                                    <p:set>
                                      <p:cBhvr>
                                        <p:cTn id="6" dur="1" fill="hold">
                                          <p:stCondLst>
                                            <p:cond delay="0"/>
                                          </p:stCondLst>
                                        </p:cTn>
                                        <p:tgtEl>
                                          <p:spTgt spid="153608"/>
                                        </p:tgtEl>
                                        <p:attrNameLst>
                                          <p:attrName>style.visibility</p:attrName>
                                        </p:attrNameLst>
                                      </p:cBhvr>
                                      <p:to>
                                        <p:strVal val="visible"/>
                                      </p:to>
                                    </p:set>
                                    <p:anim to="" calcmode="lin" valueType="num">
                                      <p:cBhvr>
                                        <p:cTn id="7" dur="1" fill="hold"/>
                                        <p:tgtEl>
                                          <p:spTgt spid="153608"/>
                                        </p:tgtEl>
                                        <p:attrNameLst>
                                          <p:attrName/>
                                        </p:attrNameLst>
                                      </p:cBhvr>
                                    </p:anim>
                                  </p:childTnLst>
                                </p:cTn>
                              </p:par>
                            </p:childTnLst>
                          </p:cTn>
                        </p:par>
                        <p:par>
                          <p:cTn id="8" fill="hold" nodeType="afterGroup">
                            <p:stCondLst>
                              <p:cond delay="0"/>
                            </p:stCondLst>
                            <p:childTnLst>
                              <p:par>
                                <p:cTn id="9" presetID="24" presetClass="entr" presetSubtype="0" fill="hold" nodeType="afterEffect">
                                  <p:stCondLst>
                                    <p:cond delay="0"/>
                                  </p:stCondLst>
                                  <p:childTnLst>
                                    <p:set>
                                      <p:cBhvr>
                                        <p:cTn id="10" dur="1" fill="hold">
                                          <p:stCondLst>
                                            <p:cond delay="0"/>
                                          </p:stCondLst>
                                        </p:cTn>
                                        <p:tgtEl>
                                          <p:spTgt spid="153609"/>
                                        </p:tgtEl>
                                        <p:attrNameLst>
                                          <p:attrName>style.visibility</p:attrName>
                                        </p:attrNameLst>
                                      </p:cBhvr>
                                      <p:to>
                                        <p:strVal val="visible"/>
                                      </p:to>
                                    </p:set>
                                    <p:anim to="" calcmode="lin" valueType="num">
                                      <p:cBhvr>
                                        <p:cTn id="11" dur="1" fill="hold"/>
                                        <p:tgtEl>
                                          <p:spTgt spid="153609"/>
                                        </p:tgtEl>
                                        <p:attrNameLst>
                                          <p:attrName/>
                                        </p:attrNameLst>
                                      </p:cBhvr>
                                    </p:anim>
                                  </p:childTnLst>
                                </p:cTn>
                              </p:par>
                            </p:childTnLst>
                          </p:cTn>
                        </p:par>
                        <p:par>
                          <p:cTn id="12" fill="hold" nodeType="afterGroup">
                            <p:stCondLst>
                              <p:cond delay="0"/>
                            </p:stCondLst>
                            <p:childTnLst>
                              <p:par>
                                <p:cTn id="13" presetID="24" presetClass="entr" presetSubtype="0" fill="hold" nodeType="afterEffect">
                                  <p:stCondLst>
                                    <p:cond delay="0"/>
                                  </p:stCondLst>
                                  <p:childTnLst>
                                    <p:set>
                                      <p:cBhvr>
                                        <p:cTn id="14" dur="1" fill="hold">
                                          <p:stCondLst>
                                            <p:cond delay="0"/>
                                          </p:stCondLst>
                                        </p:cTn>
                                        <p:tgtEl>
                                          <p:spTgt spid="153612"/>
                                        </p:tgtEl>
                                        <p:attrNameLst>
                                          <p:attrName>style.visibility</p:attrName>
                                        </p:attrNameLst>
                                      </p:cBhvr>
                                      <p:to>
                                        <p:strVal val="visible"/>
                                      </p:to>
                                    </p:set>
                                    <p:anim to="" calcmode="lin" valueType="num">
                                      <p:cBhvr>
                                        <p:cTn id="15" dur="1" fill="hold"/>
                                        <p:tgtEl>
                                          <p:spTgt spid="15361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2" name="Rectangle 4"/>
          <p:cNvSpPr>
            <a:spLocks noChangeArrowheads="1"/>
          </p:cNvSpPr>
          <p:nvPr/>
        </p:nvSpPr>
        <p:spPr bwMode="auto">
          <a:xfrm>
            <a:off x="508000" y="457200"/>
            <a:ext cx="8636000" cy="762000"/>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1"/>
          </a:gradFill>
          <a:ln w="57150">
            <a:pattFill prst="sphere">
              <a:fgClr>
                <a:schemeClr val="tx1"/>
              </a:fgClr>
              <a:bgClr>
                <a:srgbClr val="FFFFFF"/>
              </a:bgClr>
            </a:pattFill>
            <a:miter lim="800000"/>
            <a:headEnd/>
            <a:tailEnd/>
          </a:ln>
          <a:effectLst>
            <a:prstShdw prst="shdw17" dist="17961" dir="2700000">
              <a:schemeClr val="tx1">
                <a:gamma/>
                <a:shade val="60000"/>
                <a:invGamma/>
              </a:schemeClr>
            </a:prstShdw>
          </a:effectLst>
        </p:spPr>
        <p:txBody>
          <a:bodyPr/>
          <a:lstStyle/>
          <a:p>
            <a:pPr marL="50800" indent="1588" algn="just">
              <a:lnSpc>
                <a:spcPct val="90000"/>
              </a:lnSpc>
              <a:spcBef>
                <a:spcPct val="20000"/>
              </a:spcBef>
              <a:buClr>
                <a:schemeClr val="accent2"/>
              </a:buClr>
              <a:buFont typeface="Wingdings" pitchFamily="2" charset="2"/>
              <a:buNone/>
            </a:pPr>
            <a:r>
              <a:rPr lang="pt-BR" sz="2400" b="1">
                <a:solidFill>
                  <a:srgbClr val="0000FF"/>
                </a:solidFill>
              </a:rPr>
              <a:t>- Nền văn hoá mà ta xây dựng là nền văn hoá tiên tiến, đậm đà bản sắc dân tộc.</a:t>
            </a:r>
            <a:endParaRPr lang="en-US" sz="2400" b="1">
              <a:solidFill>
                <a:srgbClr val="0000FF"/>
              </a:solidFill>
            </a:endParaRPr>
          </a:p>
        </p:txBody>
      </p:sp>
      <p:pic>
        <p:nvPicPr>
          <p:cNvPr id="155663" name="Picture 15" descr="Onepilarpagoda"/>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4292600" y="4495800"/>
            <a:ext cx="3541184" cy="1879600"/>
          </a:xfrm>
          <a:prstGeom prst="rect">
            <a:avLst/>
          </a:prstGeom>
          <a:noFill/>
          <a:ln w="9525">
            <a:solidFill>
              <a:srgbClr val="663300"/>
            </a:solidFill>
            <a:miter lim="800000"/>
            <a:headEnd/>
            <a:tailEnd/>
          </a:ln>
          <a:extLst>
            <a:ext uri="{909E8E84-426E-40DD-AFC4-6F175D3DCCD1}">
              <a14:hiddenFill xmlns:a14="http://schemas.microsoft.com/office/drawing/2010/main">
                <a:solidFill>
                  <a:srgbClr val="FFFFFF"/>
                </a:solidFill>
              </a14:hiddenFill>
            </a:ext>
          </a:extLst>
        </p:spPr>
      </p:pic>
      <p:pic>
        <p:nvPicPr>
          <p:cNvPr id="155664" name="Picture 16" descr="co tquoc bay"/>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a:off x="304800" y="4495800"/>
            <a:ext cx="3556000" cy="1866900"/>
          </a:xfrm>
          <a:prstGeom prst="rect">
            <a:avLst/>
          </a:prstGeom>
          <a:noFill/>
          <a:ln w="9525">
            <a:solidFill>
              <a:srgbClr val="663300"/>
            </a:solidFill>
            <a:miter lim="800000"/>
            <a:headEnd/>
            <a:tailEnd/>
          </a:ln>
          <a:extLst>
            <a:ext uri="{909E8E84-426E-40DD-AFC4-6F175D3DCCD1}">
              <a14:hiddenFill xmlns:a14="http://schemas.microsoft.com/office/drawing/2010/main">
                <a:solidFill>
                  <a:srgbClr val="FFFFFF"/>
                </a:solidFill>
              </a14:hiddenFill>
            </a:ext>
          </a:extLst>
        </p:spPr>
      </p:pic>
      <p:pic>
        <p:nvPicPr>
          <p:cNvPr id="155665" name="Picture 17" descr="images43809_trongdongPhongMy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200" y="4516438"/>
            <a:ext cx="3556000" cy="1960562"/>
          </a:xfrm>
          <a:prstGeom prst="rect">
            <a:avLst/>
          </a:prstGeom>
          <a:noFill/>
          <a:ln w="9525">
            <a:solidFill>
              <a:srgbClr val="663300"/>
            </a:solidFill>
            <a:miter lim="800000"/>
            <a:headEnd/>
            <a:tailEnd/>
          </a:ln>
          <a:extLst>
            <a:ext uri="{909E8E84-426E-40DD-AFC4-6F175D3DCCD1}">
              <a14:hiddenFill xmlns:a14="http://schemas.microsoft.com/office/drawing/2010/main">
                <a:solidFill>
                  <a:srgbClr val="FFFFFF"/>
                </a:solidFill>
              </a14:hiddenFill>
            </a:ext>
          </a:extLst>
        </p:spPr>
      </p:pic>
      <p:pic>
        <p:nvPicPr>
          <p:cNvPr id="155666" name="Picture 18" descr="061C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752600"/>
            <a:ext cx="4775200" cy="2286000"/>
          </a:xfrm>
          <a:prstGeom prst="rect">
            <a:avLst/>
          </a:prstGeom>
          <a:noFill/>
          <a:ln w="9525">
            <a:solidFill>
              <a:srgbClr val="663300"/>
            </a:solidFill>
            <a:miter lim="800000"/>
            <a:headEnd/>
            <a:tailEnd/>
          </a:ln>
          <a:extLst>
            <a:ext uri="{909E8E84-426E-40DD-AFC4-6F175D3DCCD1}">
              <a14:hiddenFill xmlns:a14="http://schemas.microsoft.com/office/drawing/2010/main">
                <a:solidFill>
                  <a:srgbClr val="FFFFFF"/>
                </a:solidFill>
              </a14:hiddenFill>
            </a:ext>
          </a:extLst>
        </p:spPr>
      </p:pic>
      <p:pic>
        <p:nvPicPr>
          <p:cNvPr id="155667" name="Picture 19" descr="Ao-dai-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1371601"/>
            <a:ext cx="36576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908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afterEffect">
                                  <p:stCondLst>
                                    <p:cond delay="0"/>
                                  </p:stCondLst>
                                  <p:childTnLst>
                                    <p:set>
                                      <p:cBhvr>
                                        <p:cTn id="6" dur="1" fill="hold">
                                          <p:stCondLst>
                                            <p:cond delay="0"/>
                                          </p:stCondLst>
                                        </p:cTn>
                                        <p:tgtEl>
                                          <p:spTgt spid="155663"/>
                                        </p:tgtEl>
                                        <p:attrNameLst>
                                          <p:attrName>style.visibility</p:attrName>
                                        </p:attrNameLst>
                                      </p:cBhvr>
                                      <p:to>
                                        <p:strVal val="visible"/>
                                      </p:to>
                                    </p:set>
                                    <p:anim to="" calcmode="lin" valueType="num">
                                      <p:cBhvr>
                                        <p:cTn id="7" dur="1" fill="hold"/>
                                        <p:tgtEl>
                                          <p:spTgt spid="155663"/>
                                        </p:tgtEl>
                                        <p:attrNameLst>
                                          <p:attrName/>
                                        </p:attrNameLst>
                                      </p:cBhvr>
                                    </p:anim>
                                  </p:childTnLst>
                                </p:cTn>
                              </p:par>
                            </p:childTnLst>
                          </p:cTn>
                        </p:par>
                        <p:par>
                          <p:cTn id="8" fill="hold" nodeType="afterGroup">
                            <p:stCondLst>
                              <p:cond delay="0"/>
                            </p:stCondLst>
                            <p:childTnLst>
                              <p:par>
                                <p:cTn id="9" presetID="24" presetClass="entr" presetSubtype="0" fill="hold" nodeType="afterEffect">
                                  <p:stCondLst>
                                    <p:cond delay="0"/>
                                  </p:stCondLst>
                                  <p:childTnLst>
                                    <p:set>
                                      <p:cBhvr>
                                        <p:cTn id="10" dur="1" fill="hold">
                                          <p:stCondLst>
                                            <p:cond delay="0"/>
                                          </p:stCondLst>
                                        </p:cTn>
                                        <p:tgtEl>
                                          <p:spTgt spid="155664"/>
                                        </p:tgtEl>
                                        <p:attrNameLst>
                                          <p:attrName>style.visibility</p:attrName>
                                        </p:attrNameLst>
                                      </p:cBhvr>
                                      <p:to>
                                        <p:strVal val="visible"/>
                                      </p:to>
                                    </p:set>
                                    <p:anim to="" calcmode="lin" valueType="num">
                                      <p:cBhvr>
                                        <p:cTn id="11" dur="1" fill="hold"/>
                                        <p:tgtEl>
                                          <p:spTgt spid="155664"/>
                                        </p:tgtEl>
                                        <p:attrNameLst>
                                          <p:attrName/>
                                        </p:attrNameLst>
                                      </p:cBhvr>
                                    </p:anim>
                                  </p:childTnLst>
                                </p:cTn>
                              </p:par>
                            </p:childTnLst>
                          </p:cTn>
                        </p:par>
                        <p:par>
                          <p:cTn id="12" fill="hold" nodeType="afterGroup">
                            <p:stCondLst>
                              <p:cond delay="0"/>
                            </p:stCondLst>
                            <p:childTnLst>
                              <p:par>
                                <p:cTn id="13" presetID="24" presetClass="entr" presetSubtype="0" fill="hold" nodeType="afterEffect">
                                  <p:stCondLst>
                                    <p:cond delay="0"/>
                                  </p:stCondLst>
                                  <p:childTnLst>
                                    <p:set>
                                      <p:cBhvr>
                                        <p:cTn id="14" dur="1" fill="hold">
                                          <p:stCondLst>
                                            <p:cond delay="0"/>
                                          </p:stCondLst>
                                        </p:cTn>
                                        <p:tgtEl>
                                          <p:spTgt spid="155665"/>
                                        </p:tgtEl>
                                        <p:attrNameLst>
                                          <p:attrName>style.visibility</p:attrName>
                                        </p:attrNameLst>
                                      </p:cBhvr>
                                      <p:to>
                                        <p:strVal val="visible"/>
                                      </p:to>
                                    </p:set>
                                    <p:anim to="" calcmode="lin" valueType="num">
                                      <p:cBhvr>
                                        <p:cTn id="15" dur="1" fill="hold"/>
                                        <p:tgtEl>
                                          <p:spTgt spid="155665"/>
                                        </p:tgtEl>
                                        <p:attrNameLst>
                                          <p:attrName/>
                                        </p:attrNameLst>
                                      </p:cBhvr>
                                    </p:anim>
                                  </p:childTnLst>
                                </p:cTn>
                              </p:par>
                            </p:childTnLst>
                          </p:cTn>
                        </p:par>
                        <p:par>
                          <p:cTn id="16" fill="hold" nodeType="afterGroup">
                            <p:stCondLst>
                              <p:cond delay="0"/>
                            </p:stCondLst>
                            <p:childTnLst>
                              <p:par>
                                <p:cTn id="17" presetID="24" presetClass="entr" presetSubtype="0" fill="hold" nodeType="afterEffect">
                                  <p:stCondLst>
                                    <p:cond delay="0"/>
                                  </p:stCondLst>
                                  <p:childTnLst>
                                    <p:set>
                                      <p:cBhvr>
                                        <p:cTn id="18" dur="1" fill="hold">
                                          <p:stCondLst>
                                            <p:cond delay="0"/>
                                          </p:stCondLst>
                                        </p:cTn>
                                        <p:tgtEl>
                                          <p:spTgt spid="155666"/>
                                        </p:tgtEl>
                                        <p:attrNameLst>
                                          <p:attrName>style.visibility</p:attrName>
                                        </p:attrNameLst>
                                      </p:cBhvr>
                                      <p:to>
                                        <p:strVal val="visible"/>
                                      </p:to>
                                    </p:set>
                                    <p:anim to="" calcmode="lin" valueType="num">
                                      <p:cBhvr>
                                        <p:cTn id="19" dur="1" fill="hold"/>
                                        <p:tgtEl>
                                          <p:spTgt spid="15566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4"/>
          <p:cNvSpPr>
            <a:spLocks noChangeArrowheads="1"/>
          </p:cNvSpPr>
          <p:nvPr/>
        </p:nvSpPr>
        <p:spPr bwMode="auto">
          <a:xfrm>
            <a:off x="914400" y="990600"/>
            <a:ext cx="9347200" cy="1600200"/>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1"/>
          </a:gradFill>
          <a:ln w="57150">
            <a:pattFill prst="sphere">
              <a:fgClr>
                <a:schemeClr val="tx1"/>
              </a:fgClr>
              <a:bgClr>
                <a:srgbClr val="FFFFFF"/>
              </a:bgClr>
            </a:pattFill>
            <a:miter lim="800000"/>
            <a:headEnd/>
            <a:tailEnd/>
          </a:ln>
          <a:effectLst>
            <a:prstShdw prst="shdw17" dist="17961" dir="2700000">
              <a:schemeClr val="tx1">
                <a:gamma/>
                <a:shade val="60000"/>
                <a:invGamma/>
              </a:schemeClr>
            </a:prstShdw>
          </a:effectLst>
        </p:spPr>
        <p:txBody>
          <a:bodyPr/>
          <a:lstStyle/>
          <a:p>
            <a:pPr algn="just">
              <a:lnSpc>
                <a:spcPct val="90000"/>
              </a:lnSpc>
              <a:spcBef>
                <a:spcPct val="20000"/>
              </a:spcBef>
              <a:buClr>
                <a:schemeClr val="accent2"/>
              </a:buClr>
              <a:buFont typeface="Wingdings" pitchFamily="2" charset="2"/>
              <a:buNone/>
            </a:pPr>
            <a:r>
              <a:rPr lang="pt-BR" sz="3200" b="1">
                <a:solidFill>
                  <a:srgbClr val="0000FF"/>
                </a:solidFill>
                <a:latin typeface="Times New Roman" pitchFamily="18" charset="0"/>
              </a:rPr>
              <a:t>- Nền văn hoá Việt Nam là nền văn hoá thống nhất mà đa dạng trong cộng đồng các dân tộc.</a:t>
            </a:r>
            <a:endParaRPr lang="en-US" sz="4000" b="1">
              <a:solidFill>
                <a:srgbClr val="0000FF"/>
              </a:solidFill>
              <a:latin typeface="Times New Roman" pitchFamily="18" charset="0"/>
            </a:endParaRPr>
          </a:p>
        </p:txBody>
      </p:sp>
      <p:grpSp>
        <p:nvGrpSpPr>
          <p:cNvPr id="156682" name="Group 10"/>
          <p:cNvGrpSpPr>
            <a:grpSpLocks/>
          </p:cNvGrpSpPr>
          <p:nvPr/>
        </p:nvGrpSpPr>
        <p:grpSpPr bwMode="auto">
          <a:xfrm>
            <a:off x="6800851" y="4192588"/>
            <a:ext cx="5187949" cy="2286000"/>
            <a:chOff x="528" y="2544"/>
            <a:chExt cx="2163" cy="1537"/>
          </a:xfrm>
        </p:grpSpPr>
        <p:grpSp>
          <p:nvGrpSpPr>
            <p:cNvPr id="156683" name="Group 11"/>
            <p:cNvGrpSpPr>
              <a:grpSpLocks/>
            </p:cNvGrpSpPr>
            <p:nvPr/>
          </p:nvGrpSpPr>
          <p:grpSpPr bwMode="auto">
            <a:xfrm>
              <a:off x="528" y="2544"/>
              <a:ext cx="2163" cy="1537"/>
              <a:chOff x="529" y="2543"/>
              <a:chExt cx="2163" cy="1537"/>
            </a:xfrm>
          </p:grpSpPr>
          <p:pic>
            <p:nvPicPr>
              <p:cNvPr id="156684" name="Picture 12" descr="lehoiChuDongT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 y="2543"/>
                <a:ext cx="2163" cy="1537"/>
              </a:xfrm>
              <a:prstGeom prst="rect">
                <a:avLst/>
              </a:prstGeom>
              <a:noFill/>
              <a:ln>
                <a:noFill/>
              </a:ln>
              <a:effectLst>
                <a:outerShdw dist="206741" dir="8249373" algn="ctr" rotWithShape="0">
                  <a:srgbClr val="5F5F5F">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85" name="Rectangle 13"/>
              <p:cNvSpPr>
                <a:spLocks noChangeArrowheads="1"/>
              </p:cNvSpPr>
              <p:nvPr/>
            </p:nvSpPr>
            <p:spPr bwMode="auto">
              <a:xfrm>
                <a:off x="1721" y="2567"/>
                <a:ext cx="88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2391" dir="7184693" algn="ctr" rotWithShape="0">
                        <a:srgbClr val="5F5F5F"/>
                      </a:outerShdw>
                    </a:effectLst>
                  </a14:hiddenEffects>
                </a:ext>
              </a:extLst>
            </p:spPr>
            <p:txBody>
              <a:bodyPr wrap="none" anchor="ctr"/>
              <a:lstStyle/>
              <a:p>
                <a:pPr algn="ctr"/>
                <a:endParaRPr lang="en-US" sz="1200" b="1">
                  <a:solidFill>
                    <a:srgbClr val="0000FF"/>
                  </a:solidFill>
                  <a:effectLst>
                    <a:outerShdw blurRad="38100" dist="38100" dir="2700000" algn="tl">
                      <a:srgbClr val="C0C0C0"/>
                    </a:outerShdw>
                  </a:effectLst>
                  <a:latin typeface=".VnTime" pitchFamily="34" charset="0"/>
                  <a:cs typeface="Arial" charset="0"/>
                </a:endParaRPr>
              </a:p>
            </p:txBody>
          </p:sp>
        </p:grpSp>
        <p:sp>
          <p:nvSpPr>
            <p:cNvPr id="156686" name="Rectangle 14"/>
            <p:cNvSpPr>
              <a:spLocks noChangeArrowheads="1"/>
            </p:cNvSpPr>
            <p:nvPr/>
          </p:nvSpPr>
          <p:spPr bwMode="white">
            <a:xfrm>
              <a:off x="1536" y="2592"/>
              <a:ext cx="110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r>
                <a:rPr lang="en-US" sz="1800" b="1">
                  <a:effectLst>
                    <a:outerShdw blurRad="38100" dist="38100" dir="2700000" algn="tl">
                      <a:srgbClr val="C0C0C0"/>
                    </a:outerShdw>
                  </a:effectLst>
                </a:rPr>
                <a:t>Lễ hội Chử Đồng Tử</a:t>
              </a:r>
            </a:p>
          </p:txBody>
        </p:sp>
      </p:grpSp>
      <p:pic>
        <p:nvPicPr>
          <p:cNvPr id="156693" name="Picture 21" descr="images1003509_3"/>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203200" y="3810000"/>
            <a:ext cx="6604000" cy="2439988"/>
          </a:xfrm>
          <a:prstGeom prst="rect">
            <a:avLst/>
          </a:prstGeom>
          <a:noFill/>
          <a:ln/>
          <a:effectLst>
            <a:outerShdw dist="215526" dir="13500000" algn="ctr" rotWithShape="0">
              <a:srgbClr val="5F5F5F">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94" name="Rectangle 22"/>
          <p:cNvSpPr>
            <a:spLocks noChangeArrowheads="1"/>
          </p:cNvSpPr>
          <p:nvPr/>
        </p:nvSpPr>
        <p:spPr bwMode="white">
          <a:xfrm>
            <a:off x="2235201" y="3810000"/>
            <a:ext cx="5041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just"/>
            <a:r>
              <a:rPr lang="en-US" sz="2400" b="1">
                <a:solidFill>
                  <a:schemeClr val="bg1"/>
                </a:solidFill>
              </a:rPr>
              <a:t>995 năm Thăng Long</a:t>
            </a:r>
          </a:p>
        </p:txBody>
      </p:sp>
    </p:spTree>
    <p:extLst>
      <p:ext uri="{BB962C8B-B14F-4D97-AF65-F5344CB8AC3E}">
        <p14:creationId xmlns:p14="http://schemas.microsoft.com/office/powerpoint/2010/main" val="3507199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afterEffect">
                                  <p:stCondLst>
                                    <p:cond delay="0"/>
                                  </p:stCondLst>
                                  <p:childTnLst>
                                    <p:set>
                                      <p:cBhvr>
                                        <p:cTn id="6" dur="1" fill="hold">
                                          <p:stCondLst>
                                            <p:cond delay="0"/>
                                          </p:stCondLst>
                                        </p:cTn>
                                        <p:tgtEl>
                                          <p:spTgt spid="156682"/>
                                        </p:tgtEl>
                                        <p:attrNameLst>
                                          <p:attrName>style.visibility</p:attrName>
                                        </p:attrNameLst>
                                      </p:cBhvr>
                                      <p:to>
                                        <p:strVal val="visible"/>
                                      </p:to>
                                    </p:set>
                                    <p:anim to="" calcmode="lin" valueType="num">
                                      <p:cBhvr>
                                        <p:cTn id="7" dur="1" fill="hold"/>
                                        <p:tgtEl>
                                          <p:spTgt spid="15668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4"/>
          <p:cNvSpPr>
            <a:spLocks noChangeArrowheads="1"/>
          </p:cNvSpPr>
          <p:nvPr/>
        </p:nvSpPr>
        <p:spPr bwMode="auto">
          <a:xfrm>
            <a:off x="1219200" y="228600"/>
            <a:ext cx="9855200" cy="1219200"/>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1"/>
          </a:gradFill>
          <a:ln w="57150">
            <a:pattFill prst="sphere">
              <a:fgClr>
                <a:schemeClr val="tx1"/>
              </a:fgClr>
              <a:bgClr>
                <a:srgbClr val="FFFFFF"/>
              </a:bgClr>
            </a:pattFill>
            <a:miter lim="800000"/>
            <a:headEnd/>
            <a:tailEnd/>
          </a:ln>
          <a:effectLst>
            <a:prstShdw prst="shdw17" dist="17961" dir="2700000">
              <a:schemeClr val="tx1">
                <a:gamma/>
                <a:shade val="60000"/>
                <a:invGamma/>
              </a:schemeClr>
            </a:prstShdw>
          </a:effectLst>
        </p:spPr>
        <p:txBody>
          <a:bodyPr/>
          <a:lstStyle/>
          <a:p>
            <a:pPr marL="50800" indent="1588" algn="just">
              <a:lnSpc>
                <a:spcPct val="90000"/>
              </a:lnSpc>
              <a:spcBef>
                <a:spcPct val="20000"/>
              </a:spcBef>
              <a:buClr>
                <a:schemeClr val="accent2"/>
              </a:buClr>
              <a:buFont typeface="Wingdings" pitchFamily="2" charset="2"/>
              <a:buNone/>
            </a:pPr>
            <a:r>
              <a:rPr lang="pt-BR" sz="2400" b="1">
                <a:solidFill>
                  <a:srgbClr val="0000FF"/>
                </a:solidFill>
              </a:rPr>
              <a:t> - Xây dựng và phát triển văn hoá là sự nghiệp của toàn dân do Đảng lãnh đạo, trong đó đội ngũ trí thức giữ vai trò quan trọng</a:t>
            </a:r>
            <a:endParaRPr lang="en-US" sz="2400" b="1">
              <a:solidFill>
                <a:srgbClr val="0000FF"/>
              </a:solidFill>
            </a:endParaRPr>
          </a:p>
        </p:txBody>
      </p:sp>
      <p:pic>
        <p:nvPicPr>
          <p:cNvPr id="157711" name="Picture 15" descr="images542755_gio-to-2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3429001"/>
            <a:ext cx="4506384"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7712" name="Group 16"/>
          <p:cNvGrpSpPr>
            <a:grpSpLocks/>
          </p:cNvGrpSpPr>
          <p:nvPr/>
        </p:nvGrpSpPr>
        <p:grpSpPr bwMode="auto">
          <a:xfrm>
            <a:off x="7315200" y="3429001"/>
            <a:ext cx="4572000" cy="2697163"/>
            <a:chOff x="3216" y="1296"/>
            <a:chExt cx="2352" cy="3024"/>
          </a:xfrm>
        </p:grpSpPr>
        <p:pic>
          <p:nvPicPr>
            <p:cNvPr id="157713" name="Picture 17" descr="totnghie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 y="2894"/>
              <a:ext cx="2352" cy="1426"/>
            </a:xfrm>
            <a:prstGeom prst="rect">
              <a:avLst/>
            </a:prstGeom>
            <a:noFill/>
            <a:extLst>
              <a:ext uri="{909E8E84-426E-40DD-AFC4-6F175D3DCCD1}">
                <a14:hiddenFill xmlns:a14="http://schemas.microsoft.com/office/drawing/2010/main">
                  <a:solidFill>
                    <a:srgbClr val="FFFFFF"/>
                  </a:solidFill>
                </a14:hiddenFill>
              </a:ext>
            </a:extLst>
          </p:spPr>
        </p:pic>
        <p:pic>
          <p:nvPicPr>
            <p:cNvPr id="157714" name="Picture 18" descr="Pictur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1296"/>
              <a:ext cx="2304" cy="16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715" name="Group 19"/>
          <p:cNvGrpSpPr>
            <a:grpSpLocks/>
          </p:cNvGrpSpPr>
          <p:nvPr/>
        </p:nvGrpSpPr>
        <p:grpSpPr bwMode="auto">
          <a:xfrm rot="2015418">
            <a:off x="0" y="4022726"/>
            <a:ext cx="3556000" cy="1966913"/>
            <a:chOff x="2208" y="912"/>
            <a:chExt cx="2736" cy="3072"/>
          </a:xfrm>
        </p:grpSpPr>
        <p:pic>
          <p:nvPicPr>
            <p:cNvPr id="157716" name="Picture 20" descr="DSC01033"/>
            <p:cNvPicPr>
              <a:picLocks noChangeAspect="1" noChangeArrowheads="1"/>
            </p:cNvPicPr>
            <p:nvPr/>
          </p:nvPicPr>
          <p:blipFill>
            <a:blip r:embed="rId5" cstate="print">
              <a:extLst>
                <a:ext uri="{28A0092B-C50C-407E-A947-70E740481C1C}">
                  <a14:useLocalDpi xmlns:a14="http://schemas.microsoft.com/office/drawing/2010/main" val="0"/>
                </a:ext>
              </a:extLst>
            </a:blip>
            <a:srcRect l="7692" t="1923" r="7692" b="5769"/>
            <a:stretch>
              <a:fillRect/>
            </a:stretch>
          </p:blipFill>
          <p:spPr bwMode="auto">
            <a:xfrm rot="-2057213">
              <a:off x="2208" y="912"/>
              <a:ext cx="1776" cy="2448"/>
            </a:xfrm>
            <a:prstGeom prst="rect">
              <a:avLst/>
            </a:prstGeom>
            <a:noFill/>
            <a:extLst>
              <a:ext uri="{909E8E84-426E-40DD-AFC4-6F175D3DCCD1}">
                <a14:hiddenFill xmlns:a14="http://schemas.microsoft.com/office/drawing/2010/main">
                  <a:solidFill>
                    <a:srgbClr val="FFFFFF"/>
                  </a:solidFill>
                </a14:hiddenFill>
              </a:ext>
            </a:extLst>
          </p:spPr>
        </p:pic>
        <p:pic>
          <p:nvPicPr>
            <p:cNvPr id="157717" name="Picture 21" descr="DSC01032"/>
            <p:cNvPicPr>
              <a:picLocks noChangeAspect="1" noChangeArrowheads="1"/>
            </p:cNvPicPr>
            <p:nvPr/>
          </p:nvPicPr>
          <p:blipFill>
            <a:blip r:embed="rId6" cstate="print">
              <a:extLst>
                <a:ext uri="{28A0092B-C50C-407E-A947-70E740481C1C}">
                  <a14:useLocalDpi xmlns:a14="http://schemas.microsoft.com/office/drawing/2010/main" val="0"/>
                </a:ext>
              </a:extLst>
            </a:blip>
            <a:srcRect l="6779" t="3391" r="11864" b="10170"/>
            <a:stretch>
              <a:fillRect/>
            </a:stretch>
          </p:blipFill>
          <p:spPr bwMode="auto">
            <a:xfrm rot="1309607">
              <a:off x="3216" y="1536"/>
              <a:ext cx="1728" cy="2448"/>
            </a:xfrm>
            <a:prstGeom prst="rect">
              <a:avLst/>
            </a:prstGeom>
            <a:noFill/>
            <a:extLst>
              <a:ext uri="{909E8E84-426E-40DD-AFC4-6F175D3DCCD1}">
                <a14:hiddenFill xmlns:a14="http://schemas.microsoft.com/office/drawing/2010/main">
                  <a:solidFill>
                    <a:srgbClr val="FFFFFF"/>
                  </a:solidFill>
                </a14:hiddenFill>
              </a:ext>
            </a:extLst>
          </p:spPr>
        </p:pic>
      </p:grpSp>
      <p:sp>
        <p:nvSpPr>
          <p:cNvPr id="157718" name="Rectangle 22"/>
          <p:cNvSpPr>
            <a:spLocks noChangeArrowheads="1"/>
          </p:cNvSpPr>
          <p:nvPr/>
        </p:nvSpPr>
        <p:spPr bwMode="white">
          <a:xfrm>
            <a:off x="3048000" y="6286500"/>
            <a:ext cx="4165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r>
              <a:rPr lang="en-US" sz="1800" b="1" i="1"/>
              <a:t>Hành hương về đất tổ Hùng Vương</a:t>
            </a:r>
          </a:p>
        </p:txBody>
      </p:sp>
      <p:sp>
        <p:nvSpPr>
          <p:cNvPr id="157719" name="Rectangle 23"/>
          <p:cNvSpPr>
            <a:spLocks noChangeArrowheads="1"/>
          </p:cNvSpPr>
          <p:nvPr/>
        </p:nvSpPr>
        <p:spPr bwMode="white">
          <a:xfrm>
            <a:off x="7518400" y="5791200"/>
            <a:ext cx="4673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r>
              <a:rPr lang="en-US" sz="1800" b="1" i="1">
                <a:latin typeface=".VnTime" pitchFamily="34" charset="0"/>
              </a:rPr>
              <a:t>Häc sinh, sinh viªn ViÖt Nam ®o¹t gi¶i cao trong c¸c kú thi quèc tÕ</a:t>
            </a:r>
          </a:p>
        </p:txBody>
      </p:sp>
      <p:sp>
        <p:nvSpPr>
          <p:cNvPr id="157720" name="Rectangle 24"/>
          <p:cNvSpPr>
            <a:spLocks noChangeArrowheads="1"/>
          </p:cNvSpPr>
          <p:nvPr/>
        </p:nvSpPr>
        <p:spPr bwMode="white">
          <a:xfrm>
            <a:off x="101600" y="5897564"/>
            <a:ext cx="2743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r>
              <a:rPr lang="en-US" sz="1800" b="1" i="1"/>
              <a:t>Ghi nhớ công ơn thế hệ đi trước</a:t>
            </a:r>
          </a:p>
        </p:txBody>
      </p:sp>
      <p:pic>
        <p:nvPicPr>
          <p:cNvPr id="157721" name="Picture 25" descr="giao_du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600200"/>
            <a:ext cx="49784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476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afterEffect">
                                  <p:stCondLst>
                                    <p:cond delay="0"/>
                                  </p:stCondLst>
                                  <p:childTnLst>
                                    <p:set>
                                      <p:cBhvr>
                                        <p:cTn id="6" dur="1" fill="hold">
                                          <p:stCondLst>
                                            <p:cond delay="0"/>
                                          </p:stCondLst>
                                        </p:cTn>
                                        <p:tgtEl>
                                          <p:spTgt spid="157721"/>
                                        </p:tgtEl>
                                        <p:attrNameLst>
                                          <p:attrName>style.visibility</p:attrName>
                                        </p:attrNameLst>
                                      </p:cBhvr>
                                      <p:to>
                                        <p:strVal val="visible"/>
                                      </p:to>
                                    </p:set>
                                    <p:anim to="" calcmode="lin" valueType="num">
                                      <p:cBhvr>
                                        <p:cTn id="7" dur="1" fill="hold"/>
                                        <p:tgtEl>
                                          <p:spTgt spid="15772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394466" y="411308"/>
            <a:ext cx="9310315" cy="946840"/>
          </a:xfrm>
        </p:spPr>
        <p:txBody>
          <a:bodyPr/>
          <a:lstStyle/>
          <a:p>
            <a:pPr eaLnBrk="1" hangingPunct="1"/>
            <a:r>
              <a:rPr lang="en-US" smtClean="0"/>
              <a:t>Hạn chế</a:t>
            </a:r>
          </a:p>
        </p:txBody>
      </p:sp>
      <p:sp>
        <p:nvSpPr>
          <p:cNvPr id="10243" name="Rectangle 3"/>
          <p:cNvSpPr>
            <a:spLocks noGrp="1" noChangeArrowheads="1"/>
          </p:cNvSpPr>
          <p:nvPr>
            <p:ph type="body" idx="1"/>
          </p:nvPr>
        </p:nvSpPr>
        <p:spPr>
          <a:xfrm>
            <a:off x="849745" y="1530927"/>
            <a:ext cx="10972800" cy="4435764"/>
          </a:xfrm>
        </p:spPr>
        <p:txBody>
          <a:bodyPr/>
          <a:lstStyle/>
          <a:p>
            <a:pPr algn="just" eaLnBrk="1" hangingPunct="1"/>
            <a:r>
              <a:rPr lang="en-US" b="0" smtClean="0">
                <a:solidFill>
                  <a:schemeClr val="tx1"/>
                </a:solidFill>
                <a:latin typeface="Times New Roman" pitchFamily="18" charset="0"/>
              </a:rPr>
              <a:t> Chủ quan, nóng vội, duy ý chí trong việc xác định mục tiêu và bước đi CNH</a:t>
            </a:r>
          </a:p>
          <a:p>
            <a:pPr algn="just" eaLnBrk="1" hangingPunct="1"/>
            <a:r>
              <a:rPr lang="en-US" b="0" smtClean="0">
                <a:solidFill>
                  <a:schemeClr val="tx1"/>
                </a:solidFill>
                <a:latin typeface="Times New Roman" pitchFamily="18" charset="0"/>
              </a:rPr>
              <a:t> Chủ trương đẩy mạnh CNH trong khi chưa có đủ các tiền đề cần thiết</a:t>
            </a:r>
          </a:p>
          <a:p>
            <a:pPr algn="just" eaLnBrk="1" hangingPunct="1"/>
            <a:r>
              <a:rPr lang="en-US" b="0" smtClean="0">
                <a:solidFill>
                  <a:schemeClr val="tx1"/>
                </a:solidFill>
                <a:latin typeface="Times New Roman" pitchFamily="18" charset="0"/>
              </a:rPr>
              <a:t> Xuất phát từ mong muốn đi nhanh =&gt; thiên về xây dựng CN nặng và những công trình quy mô lớn, không tập trung sức giải quyết về căn bản vấn đề lương thực, thực phẩm, hàng tiêu dùng, hàng xuất khẩu.</a:t>
            </a:r>
          </a:p>
          <a:p>
            <a:pPr algn="just" eaLnBrk="1" hangingPunct="1"/>
            <a:r>
              <a:rPr lang="en-US" b="0" smtClean="0">
                <a:solidFill>
                  <a:schemeClr val="tx1"/>
                </a:solidFill>
                <a:latin typeface="Times New Roman" pitchFamily="18" charset="0"/>
              </a:rPr>
              <a:t> Chưa thực sự coi nông nghiệp là mặt trận hàng đầu, CN nặng không phục vụ kịp thời nông nghiệp và công nghiệp nhẹ</a:t>
            </a:r>
          </a:p>
        </p:txBody>
      </p:sp>
    </p:spTree>
    <p:extLst>
      <p:ext uri="{BB962C8B-B14F-4D97-AF65-F5344CB8AC3E}">
        <p14:creationId xmlns:p14="http://schemas.microsoft.com/office/powerpoint/2010/main" val="24398140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4"/>
          <p:cNvSpPr>
            <a:spLocks noChangeArrowheads="1"/>
          </p:cNvSpPr>
          <p:nvPr/>
        </p:nvSpPr>
        <p:spPr bwMode="auto">
          <a:xfrm>
            <a:off x="203200" y="1676400"/>
            <a:ext cx="6807200" cy="2286000"/>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1"/>
          </a:gradFill>
          <a:ln w="57150">
            <a:pattFill prst="sphere">
              <a:fgClr>
                <a:schemeClr val="tx1"/>
              </a:fgClr>
              <a:bgClr>
                <a:srgbClr val="FFFFFF"/>
              </a:bgClr>
            </a:pattFill>
            <a:miter lim="800000"/>
            <a:headEnd/>
            <a:tailEnd/>
          </a:ln>
          <a:effectLst>
            <a:prstShdw prst="shdw17" dist="17961" dir="2700000">
              <a:schemeClr val="tx1">
                <a:gamma/>
                <a:shade val="60000"/>
                <a:invGamma/>
              </a:schemeClr>
            </a:prstShdw>
          </a:effectLst>
        </p:spPr>
        <p:txBody>
          <a:bodyPr/>
          <a:lstStyle/>
          <a:p>
            <a:pPr algn="just">
              <a:spcBef>
                <a:spcPct val="20000"/>
              </a:spcBef>
              <a:buClr>
                <a:schemeClr val="accent2"/>
              </a:buClr>
              <a:buFont typeface="Wingdings" pitchFamily="2" charset="2"/>
              <a:buNone/>
            </a:pPr>
            <a:r>
              <a:rPr lang="pt-BR" sz="3600" b="1">
                <a:solidFill>
                  <a:srgbClr val="0000FF"/>
                </a:solidFill>
                <a:latin typeface="Times New Roman" pitchFamily="18" charset="0"/>
              </a:rPr>
              <a:t>- </a:t>
            </a:r>
            <a:r>
              <a:rPr lang="pt-BR" sz="2400" b="1">
                <a:solidFill>
                  <a:srgbClr val="0000FF"/>
                </a:solidFill>
                <a:latin typeface="Times New Roman" pitchFamily="18" charset="0"/>
              </a:rPr>
              <a:t>Văn hoá là một mặt trận; xây dựng và phát triển văn hoá là một sự nghiệp cách mạng lâu dài, đòi hỏi ý chí cách mạng và sự kiên trì, thận trọng</a:t>
            </a:r>
            <a:r>
              <a:rPr lang="en-US" sz="2400" b="1">
                <a:solidFill>
                  <a:srgbClr val="0000FF"/>
                </a:solidFill>
                <a:latin typeface="Times New Roman" pitchFamily="18" charset="0"/>
              </a:rPr>
              <a:t>.</a:t>
            </a:r>
            <a:endParaRPr lang="en-US" b="1">
              <a:solidFill>
                <a:srgbClr val="0000FF"/>
              </a:solidFill>
              <a:latin typeface="Times New Roman" pitchFamily="18" charset="0"/>
            </a:endParaRPr>
          </a:p>
        </p:txBody>
      </p:sp>
      <p:pic>
        <p:nvPicPr>
          <p:cNvPr id="158747" name="Picture 27" descr="images284217_bach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1600201"/>
            <a:ext cx="4775200" cy="2174875"/>
          </a:xfrm>
          <a:prstGeom prst="rect">
            <a:avLst/>
          </a:prstGeom>
          <a:noFill/>
          <a:extLst>
            <a:ext uri="{909E8E84-426E-40DD-AFC4-6F175D3DCCD1}">
              <a14:hiddenFill xmlns:a14="http://schemas.microsoft.com/office/drawing/2010/main">
                <a:solidFill>
                  <a:srgbClr val="FFFFFF"/>
                </a:solidFill>
              </a14:hiddenFill>
            </a:ext>
          </a:extLst>
        </p:spPr>
      </p:pic>
      <p:pic>
        <p:nvPicPr>
          <p:cNvPr id="158752" name="Picture 32" descr="Van Mie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818" y="3810000"/>
            <a:ext cx="5065183" cy="2262188"/>
          </a:xfrm>
          <a:prstGeom prst="rect">
            <a:avLst/>
          </a:prstGeom>
          <a:noFill/>
          <a:extLst>
            <a:ext uri="{909E8E84-426E-40DD-AFC4-6F175D3DCCD1}">
              <a14:hiddenFill xmlns:a14="http://schemas.microsoft.com/office/drawing/2010/main">
                <a:solidFill>
                  <a:srgbClr val="FFFFFF"/>
                </a:solidFill>
              </a14:hiddenFill>
            </a:ext>
          </a:extLst>
        </p:spPr>
      </p:pic>
      <p:sp>
        <p:nvSpPr>
          <p:cNvPr id="158753" name="Rectangle 33"/>
          <p:cNvSpPr>
            <a:spLocks noChangeArrowheads="1"/>
          </p:cNvSpPr>
          <p:nvPr/>
        </p:nvSpPr>
        <p:spPr bwMode="auto">
          <a:xfrm>
            <a:off x="7112001" y="6072188"/>
            <a:ext cx="5075767"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80000"/>
              </a:lnSpc>
              <a:spcBef>
                <a:spcPct val="20000"/>
              </a:spcBef>
              <a:buClr>
                <a:schemeClr val="accent2"/>
              </a:buClr>
              <a:buFont typeface="Wingdings" pitchFamily="2" charset="2"/>
              <a:buNone/>
            </a:pPr>
            <a:r>
              <a:rPr lang="en-US" i="1"/>
              <a:t>Văn miếu Quốc Tử Giám, biểu hiện của nền học vấn khoa cử Việt Nam</a:t>
            </a:r>
          </a:p>
        </p:txBody>
      </p:sp>
      <p:grpSp>
        <p:nvGrpSpPr>
          <p:cNvPr id="158754" name="Group 34"/>
          <p:cNvGrpSpPr>
            <a:grpSpLocks/>
          </p:cNvGrpSpPr>
          <p:nvPr/>
        </p:nvGrpSpPr>
        <p:grpSpPr bwMode="auto">
          <a:xfrm>
            <a:off x="406400" y="4191000"/>
            <a:ext cx="6604000" cy="1828800"/>
            <a:chOff x="384" y="1632"/>
            <a:chExt cx="5088" cy="1680"/>
          </a:xfrm>
        </p:grpSpPr>
        <p:sp>
          <p:nvSpPr>
            <p:cNvPr id="158755" name="WordArt 35"/>
            <p:cNvSpPr>
              <a:spLocks noChangeArrowheads="1" noChangeShapeType="1" noTextEdit="1"/>
            </p:cNvSpPr>
            <p:nvPr/>
          </p:nvSpPr>
          <p:spPr bwMode="auto">
            <a:xfrm>
              <a:off x="384" y="1632"/>
              <a:ext cx="5088" cy="131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1"/>
                  </a:gradFill>
                  <a:effectLst>
                    <a:prstShdw prst="shdw17" dist="17961" dir="2700000">
                      <a:srgbClr val="3399FF">
                        <a:gamma/>
                        <a:shade val="60000"/>
                        <a:invGamma/>
                      </a:srgbClr>
                    </a:prstShdw>
                  </a:effectLst>
                  <a:latin typeface=".VnMystical"/>
                </a:rPr>
                <a:t>"D©n ta ph¶i biÕt sö ta</a:t>
              </a:r>
            </a:p>
            <a:p>
              <a:pPr algn="ctr"/>
              <a:r>
                <a:rPr lang="en-US" sz="3600" kern="10">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1"/>
                  </a:gradFill>
                  <a:effectLst>
                    <a:prstShdw prst="shdw17" dist="17961" dir="2700000">
                      <a:srgbClr val="3399FF">
                        <a:gamma/>
                        <a:shade val="60000"/>
                        <a:invGamma/>
                      </a:srgbClr>
                    </a:prstShdw>
                  </a:effectLst>
                  <a:latin typeface=".VnMystical"/>
                </a:rPr>
                <a:t>Cho t­êng gèc tÝch n­íc nhµ ViÖt Nam"</a:t>
              </a:r>
            </a:p>
          </p:txBody>
        </p:sp>
        <p:sp>
          <p:nvSpPr>
            <p:cNvPr id="158756" name="Rectangle 36"/>
            <p:cNvSpPr>
              <a:spLocks noChangeArrowheads="1"/>
            </p:cNvSpPr>
            <p:nvPr/>
          </p:nvSpPr>
          <p:spPr bwMode="auto">
            <a:xfrm>
              <a:off x="912" y="2976"/>
              <a:ext cx="432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r">
                <a:lnSpc>
                  <a:spcPct val="80000"/>
                </a:lnSpc>
                <a:spcBef>
                  <a:spcPct val="20000"/>
                </a:spcBef>
                <a:buClr>
                  <a:schemeClr val="accent2"/>
                </a:buClr>
                <a:buFont typeface="Wingdings" pitchFamily="2" charset="2"/>
                <a:buNone/>
              </a:pPr>
              <a:r>
                <a:rPr lang="en-US" b="1" i="1"/>
                <a:t>- Lịch sử nước ta, Hồ Chí Minh toàn tập, T.3, tr.221 - </a:t>
              </a:r>
            </a:p>
          </p:txBody>
        </p:sp>
      </p:grpSp>
    </p:spTree>
    <p:extLst>
      <p:ext uri="{BB962C8B-B14F-4D97-AF65-F5344CB8AC3E}">
        <p14:creationId xmlns:p14="http://schemas.microsoft.com/office/powerpoint/2010/main" val="22810046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afterEffect">
                                  <p:stCondLst>
                                    <p:cond delay="0"/>
                                  </p:stCondLst>
                                  <p:childTnLst>
                                    <p:set>
                                      <p:cBhvr>
                                        <p:cTn id="6" dur="1" fill="hold">
                                          <p:stCondLst>
                                            <p:cond delay="0"/>
                                          </p:stCondLst>
                                        </p:cTn>
                                        <p:tgtEl>
                                          <p:spTgt spid="158747"/>
                                        </p:tgtEl>
                                        <p:attrNameLst>
                                          <p:attrName>style.visibility</p:attrName>
                                        </p:attrNameLst>
                                      </p:cBhvr>
                                      <p:to>
                                        <p:strVal val="visible"/>
                                      </p:to>
                                    </p:set>
                                    <p:anim to="" calcmode="lin" valueType="num">
                                      <p:cBhvr>
                                        <p:cTn id="7" dur="1" fill="hold"/>
                                        <p:tgtEl>
                                          <p:spTgt spid="158747"/>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8754"/>
                                        </p:tgtEl>
                                        <p:attrNameLst>
                                          <p:attrName>style.visibility</p:attrName>
                                        </p:attrNameLst>
                                      </p:cBhvr>
                                      <p:to>
                                        <p:strVal val="visible"/>
                                      </p:to>
                                    </p:set>
                                    <p:animEffect transition="in" filter="wipe(left)">
                                      <p:cBhvr>
                                        <p:cTn id="12" dur="500"/>
                                        <p:tgtEl>
                                          <p:spTgt spid="158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Rectangle 4"/>
          <p:cNvSpPr>
            <a:spLocks noChangeArrowheads="1"/>
          </p:cNvSpPr>
          <p:nvPr/>
        </p:nvSpPr>
        <p:spPr bwMode="auto">
          <a:xfrm>
            <a:off x="101600" y="1676400"/>
            <a:ext cx="7823200" cy="1828800"/>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1"/>
          </a:gradFill>
          <a:ln w="57150">
            <a:pattFill prst="sphere">
              <a:fgClr>
                <a:schemeClr val="tx1"/>
              </a:fgClr>
              <a:bgClr>
                <a:srgbClr val="FFFFFF"/>
              </a:bgClr>
            </a:pattFill>
            <a:miter lim="800000"/>
            <a:headEnd/>
            <a:tailEnd/>
          </a:ln>
          <a:effectLst>
            <a:prstShdw prst="shdw17" dist="17961" dir="2700000">
              <a:schemeClr val="tx1">
                <a:gamma/>
                <a:shade val="60000"/>
                <a:invGamma/>
              </a:schemeClr>
            </a:prstShdw>
          </a:effectLst>
        </p:spPr>
        <p:txBody>
          <a:bodyPr/>
          <a:lstStyle/>
          <a:p>
            <a:pPr marL="50800" indent="1588" algn="just">
              <a:spcBef>
                <a:spcPct val="20000"/>
              </a:spcBef>
              <a:buClr>
                <a:schemeClr val="accent2"/>
              </a:buClr>
              <a:buFont typeface="Wingdings" pitchFamily="2" charset="2"/>
              <a:buNone/>
            </a:pPr>
            <a:r>
              <a:rPr lang="pt-BR" sz="4000" b="1">
                <a:solidFill>
                  <a:srgbClr val="0000FF"/>
                </a:solidFill>
                <a:latin typeface="Times New Roman" pitchFamily="18" charset="0"/>
              </a:rPr>
              <a:t>- </a:t>
            </a:r>
            <a:r>
              <a:rPr lang="pt-BR" sz="3200" b="1">
                <a:solidFill>
                  <a:srgbClr val="0000FF"/>
                </a:solidFill>
                <a:latin typeface="Times New Roman" pitchFamily="18" charset="0"/>
              </a:rPr>
              <a:t>Giáo dục và đào tạo cùng với khoa học và công nghệ được coi là quốc sách hàng đầu.</a:t>
            </a:r>
          </a:p>
        </p:txBody>
      </p:sp>
      <p:pic>
        <p:nvPicPr>
          <p:cNvPr id="160773" name="Picture 5" descr="DSC01030"/>
          <p:cNvPicPr>
            <a:picLocks noChangeAspect="1" noChangeArrowheads="1"/>
          </p:cNvPicPr>
          <p:nvPr/>
        </p:nvPicPr>
        <p:blipFill>
          <a:blip r:embed="rId2" cstate="print">
            <a:extLst>
              <a:ext uri="{28A0092B-C50C-407E-A947-70E740481C1C}">
                <a14:useLocalDpi xmlns:a14="http://schemas.microsoft.com/office/drawing/2010/main" val="0"/>
              </a:ext>
            </a:extLst>
          </a:blip>
          <a:srcRect l="8888" t="3334" r="6667" b="6667"/>
          <a:stretch>
            <a:fillRect/>
          </a:stretch>
        </p:blipFill>
        <p:spPr bwMode="auto">
          <a:xfrm rot="2293903">
            <a:off x="9355667" y="4335463"/>
            <a:ext cx="1849967" cy="1833562"/>
          </a:xfrm>
          <a:prstGeom prst="rect">
            <a:avLst/>
          </a:prstGeom>
          <a:noFill/>
          <a:effectLst>
            <a:outerShdw dist="152928" dir="5114181" algn="ctr" rotWithShape="0">
              <a:srgbClr val="FFFFCC">
                <a:alpha val="50000"/>
              </a:srgbClr>
            </a:outerShdw>
          </a:effectLst>
          <a:extLst>
            <a:ext uri="{909E8E84-426E-40DD-AFC4-6F175D3DCCD1}">
              <a14:hiddenFill xmlns:a14="http://schemas.microsoft.com/office/drawing/2010/main">
                <a:solidFill>
                  <a:srgbClr val="FFFFFF"/>
                </a:solidFill>
              </a14:hiddenFill>
            </a:ext>
          </a:extLst>
        </p:spPr>
      </p:pic>
      <p:pic>
        <p:nvPicPr>
          <p:cNvPr id="160774" name="Picture 6" descr="DSC01035"/>
          <p:cNvPicPr>
            <a:picLocks noChangeAspect="1" noChangeArrowheads="1"/>
          </p:cNvPicPr>
          <p:nvPr/>
        </p:nvPicPr>
        <p:blipFill>
          <a:blip r:embed="rId3" cstate="print">
            <a:lum bright="18000" contrast="12000"/>
            <a:extLst>
              <a:ext uri="{28A0092B-C50C-407E-A947-70E740481C1C}">
                <a14:useLocalDpi xmlns:a14="http://schemas.microsoft.com/office/drawing/2010/main" val="0"/>
              </a:ext>
            </a:extLst>
          </a:blip>
          <a:srcRect l="8888" r="2222" b="6667"/>
          <a:stretch>
            <a:fillRect/>
          </a:stretch>
        </p:blipFill>
        <p:spPr bwMode="auto">
          <a:xfrm rot="873723">
            <a:off x="7700434" y="4403726"/>
            <a:ext cx="1947333" cy="1901825"/>
          </a:xfrm>
          <a:prstGeom prst="rect">
            <a:avLst/>
          </a:prstGeom>
          <a:noFill/>
          <a:effectLst>
            <a:outerShdw dist="127000" dir="19387806" algn="ctr" rotWithShape="0">
              <a:srgbClr val="FFFFCC">
                <a:alpha val="50000"/>
              </a:srgbClr>
            </a:outerShdw>
          </a:effectLst>
          <a:extLst>
            <a:ext uri="{909E8E84-426E-40DD-AFC4-6F175D3DCCD1}">
              <a14:hiddenFill xmlns:a14="http://schemas.microsoft.com/office/drawing/2010/main">
                <a:solidFill>
                  <a:srgbClr val="FFFFFF"/>
                </a:solidFill>
              </a14:hiddenFill>
            </a:ext>
          </a:extLst>
        </p:spPr>
      </p:pic>
      <p:pic>
        <p:nvPicPr>
          <p:cNvPr id="160775" name="Picture 7" descr="tiengkendoi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234" y="1752600"/>
            <a:ext cx="3602567" cy="2179638"/>
          </a:xfrm>
          <a:prstGeom prst="rect">
            <a:avLst/>
          </a:prstGeom>
          <a:noFill/>
          <a:extLst>
            <a:ext uri="{909E8E84-426E-40DD-AFC4-6F175D3DCCD1}">
              <a14:hiddenFill xmlns:a14="http://schemas.microsoft.com/office/drawing/2010/main">
                <a:solidFill>
                  <a:srgbClr val="FFFFFF"/>
                </a:solidFill>
              </a14:hiddenFill>
            </a:ext>
          </a:extLst>
        </p:spPr>
      </p:pic>
      <p:pic>
        <p:nvPicPr>
          <p:cNvPr id="160776" name="Picture 8" descr="images1006575_anh-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4030663"/>
            <a:ext cx="4775200" cy="2500312"/>
          </a:xfrm>
          <a:prstGeom prst="rect">
            <a:avLst/>
          </a:prstGeom>
          <a:noFill/>
          <a:extLst>
            <a:ext uri="{909E8E84-426E-40DD-AFC4-6F175D3DCCD1}">
              <a14:hiddenFill xmlns:a14="http://schemas.microsoft.com/office/drawing/2010/main">
                <a:solidFill>
                  <a:srgbClr val="FFFFFF"/>
                </a:solidFill>
              </a14:hiddenFill>
            </a:ext>
          </a:extLst>
        </p:spPr>
      </p:pic>
      <p:pic>
        <p:nvPicPr>
          <p:cNvPr id="160777" name="Picture 9" descr="GT LS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023249">
            <a:off x="6257131" y="4156869"/>
            <a:ext cx="1303338" cy="2438400"/>
          </a:xfrm>
          <a:prstGeom prst="rect">
            <a:avLst/>
          </a:prstGeom>
          <a:noFill/>
          <a:effectLst>
            <a:outerShdw dist="127000" dir="108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0331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afterEffect">
                                  <p:stCondLst>
                                    <p:cond delay="0"/>
                                  </p:stCondLst>
                                  <p:childTnLst>
                                    <p:set>
                                      <p:cBhvr>
                                        <p:cTn id="6" dur="1" fill="hold">
                                          <p:stCondLst>
                                            <p:cond delay="0"/>
                                          </p:stCondLst>
                                        </p:cTn>
                                        <p:tgtEl>
                                          <p:spTgt spid="160777"/>
                                        </p:tgtEl>
                                        <p:attrNameLst>
                                          <p:attrName>style.visibility</p:attrName>
                                        </p:attrNameLst>
                                      </p:cBhvr>
                                      <p:to>
                                        <p:strVal val="visible"/>
                                      </p:to>
                                    </p:set>
                                    <p:anim to="" calcmode="lin" valueType="num">
                                      <p:cBhvr>
                                        <p:cTn id="7" dur="1" fill="hold"/>
                                        <p:tgtEl>
                                          <p:spTgt spid="160777"/>
                                        </p:tgtEl>
                                        <p:attrNameLst>
                                          <p:attrName/>
                                        </p:attrNameLst>
                                      </p:cBhvr>
                                    </p:anim>
                                  </p:childTnLst>
                                </p:cTn>
                              </p:par>
                            </p:childTnLst>
                          </p:cTn>
                        </p:par>
                        <p:par>
                          <p:cTn id="8" fill="hold" nodeType="afterGroup">
                            <p:stCondLst>
                              <p:cond delay="0"/>
                            </p:stCondLst>
                            <p:childTnLst>
                              <p:par>
                                <p:cTn id="9" presetID="24" presetClass="entr" presetSubtype="0" fill="hold" nodeType="afterEffect">
                                  <p:stCondLst>
                                    <p:cond delay="0"/>
                                  </p:stCondLst>
                                  <p:childTnLst>
                                    <p:set>
                                      <p:cBhvr>
                                        <p:cTn id="10" dur="1" fill="hold">
                                          <p:stCondLst>
                                            <p:cond delay="0"/>
                                          </p:stCondLst>
                                        </p:cTn>
                                        <p:tgtEl>
                                          <p:spTgt spid="160774"/>
                                        </p:tgtEl>
                                        <p:attrNameLst>
                                          <p:attrName>style.visibility</p:attrName>
                                        </p:attrNameLst>
                                      </p:cBhvr>
                                      <p:to>
                                        <p:strVal val="visible"/>
                                      </p:to>
                                    </p:set>
                                    <p:anim to="" calcmode="lin" valueType="num">
                                      <p:cBhvr>
                                        <p:cTn id="11" dur="1" fill="hold"/>
                                        <p:tgtEl>
                                          <p:spTgt spid="160774"/>
                                        </p:tgtEl>
                                        <p:attrNameLst>
                                          <p:attrName/>
                                        </p:attrNameLst>
                                      </p:cBhvr>
                                    </p:anim>
                                  </p:childTnLst>
                                </p:cTn>
                              </p:par>
                            </p:childTnLst>
                          </p:cTn>
                        </p:par>
                        <p:par>
                          <p:cTn id="12" fill="hold" nodeType="afterGroup">
                            <p:stCondLst>
                              <p:cond delay="0"/>
                            </p:stCondLst>
                            <p:childTnLst>
                              <p:par>
                                <p:cTn id="13" presetID="24" presetClass="entr" presetSubtype="0" fill="hold" nodeType="afterEffect">
                                  <p:stCondLst>
                                    <p:cond delay="0"/>
                                  </p:stCondLst>
                                  <p:childTnLst>
                                    <p:set>
                                      <p:cBhvr>
                                        <p:cTn id="14" dur="1" fill="hold">
                                          <p:stCondLst>
                                            <p:cond delay="0"/>
                                          </p:stCondLst>
                                        </p:cTn>
                                        <p:tgtEl>
                                          <p:spTgt spid="160773"/>
                                        </p:tgtEl>
                                        <p:attrNameLst>
                                          <p:attrName>style.visibility</p:attrName>
                                        </p:attrNameLst>
                                      </p:cBhvr>
                                      <p:to>
                                        <p:strVal val="visible"/>
                                      </p:to>
                                    </p:set>
                                    <p:anim to="" calcmode="lin" valueType="num">
                                      <p:cBhvr>
                                        <p:cTn id="15" dur="1" fill="hold"/>
                                        <p:tgtEl>
                                          <p:spTgt spid="160773"/>
                                        </p:tgtEl>
                                        <p:attrNameLst>
                                          <p:attrName/>
                                        </p:attrNameLst>
                                      </p:cBhvr>
                                    </p:anim>
                                  </p:childTnLst>
                                </p:cTn>
                              </p:par>
                            </p:childTnLst>
                          </p:cTn>
                        </p:par>
                        <p:par>
                          <p:cTn id="16" fill="hold" nodeType="afterGroup">
                            <p:stCondLst>
                              <p:cond delay="0"/>
                            </p:stCondLst>
                            <p:childTnLst>
                              <p:par>
                                <p:cTn id="17" presetID="24" presetClass="entr" presetSubtype="0" fill="hold" nodeType="afterEffect">
                                  <p:stCondLst>
                                    <p:cond delay="0"/>
                                  </p:stCondLst>
                                  <p:childTnLst>
                                    <p:set>
                                      <p:cBhvr>
                                        <p:cTn id="18" dur="1" fill="hold">
                                          <p:stCondLst>
                                            <p:cond delay="0"/>
                                          </p:stCondLst>
                                        </p:cTn>
                                        <p:tgtEl>
                                          <p:spTgt spid="160775"/>
                                        </p:tgtEl>
                                        <p:attrNameLst>
                                          <p:attrName>style.visibility</p:attrName>
                                        </p:attrNameLst>
                                      </p:cBhvr>
                                      <p:to>
                                        <p:strVal val="visible"/>
                                      </p:to>
                                    </p:set>
                                    <p:anim to="" calcmode="lin" valueType="num">
                                      <p:cBhvr>
                                        <p:cTn id="19" dur="1" fill="hold"/>
                                        <p:tgtEl>
                                          <p:spTgt spid="160775"/>
                                        </p:tgtEl>
                                        <p:attrNameLst>
                                          <p:attrName/>
                                        </p:attrNameLst>
                                      </p:cBhvr>
                                    </p:anim>
                                  </p:childTnLst>
                                </p:cTn>
                              </p:par>
                            </p:childTnLst>
                          </p:cTn>
                        </p:par>
                        <p:par>
                          <p:cTn id="20" fill="hold" nodeType="afterGroup">
                            <p:stCondLst>
                              <p:cond delay="0"/>
                            </p:stCondLst>
                            <p:childTnLst>
                              <p:par>
                                <p:cTn id="21" presetID="24" presetClass="entr" presetSubtype="0" fill="hold" nodeType="afterEffect">
                                  <p:stCondLst>
                                    <p:cond delay="0"/>
                                  </p:stCondLst>
                                  <p:childTnLst>
                                    <p:set>
                                      <p:cBhvr>
                                        <p:cTn id="22" dur="1" fill="hold">
                                          <p:stCondLst>
                                            <p:cond delay="0"/>
                                          </p:stCondLst>
                                        </p:cTn>
                                        <p:tgtEl>
                                          <p:spTgt spid="160776"/>
                                        </p:tgtEl>
                                        <p:attrNameLst>
                                          <p:attrName>style.visibility</p:attrName>
                                        </p:attrNameLst>
                                      </p:cBhvr>
                                      <p:to>
                                        <p:strVal val="visible"/>
                                      </p:to>
                                    </p:set>
                                    <p:anim to="" calcmode="lin" valueType="num">
                                      <p:cBhvr>
                                        <p:cTn id="23" dur="1" fill="hold"/>
                                        <p:tgtEl>
                                          <p:spTgt spid="16077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304800" y="2832432"/>
            <a:ext cx="114808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25000"/>
              </a:lnSpc>
              <a:tabLst>
                <a:tab pos="571500" algn="l"/>
              </a:tabLst>
            </a:pPr>
            <a:r>
              <a:rPr lang="pt-BR" sz="2400"/>
              <a:t>- Trong những năm chiến tranh(1945 – 1955): </a:t>
            </a:r>
            <a:r>
              <a:rPr lang="pt-BR" sz="2400" smtClean="0"/>
              <a:t>“kháng </a:t>
            </a:r>
            <a:r>
              <a:rPr lang="pt-BR" sz="2400"/>
              <a:t>chiến, kiến quốc” - Làm cho dân có ăn, làm cho dân có mặc, làm cho dân có chỗ ở, làm cho dân được học hành.</a:t>
            </a:r>
          </a:p>
          <a:p>
            <a:pPr algn="just">
              <a:lnSpc>
                <a:spcPct val="125000"/>
              </a:lnSpc>
              <a:buFontTx/>
              <a:buChar char="-"/>
              <a:tabLst>
                <a:tab pos="571500" algn="l"/>
              </a:tabLst>
            </a:pPr>
            <a:r>
              <a:rPr lang="pt-BR" sz="2400"/>
              <a:t>1955 – 1975: </a:t>
            </a:r>
            <a:r>
              <a:rPr lang="en-US" sz="2400"/>
              <a:t>Đáp ứng các nhu cầu thiết yếu của xã hội bằng chế độ bao cấp tràn lan dựa vào viện trợ.</a:t>
            </a:r>
          </a:p>
          <a:p>
            <a:pPr algn="just">
              <a:lnSpc>
                <a:spcPct val="125000"/>
              </a:lnSpc>
              <a:buFontTx/>
              <a:buChar char="-"/>
              <a:tabLst>
                <a:tab pos="571500" algn="l"/>
              </a:tabLst>
            </a:pPr>
            <a:r>
              <a:rPr lang="pt-BR" sz="2400"/>
              <a:t> Trong những năm xây dựng hoà bình (1975 – 1985):Cơ chế kế hoạch hóa tập trung, quan liêu, bao cấp =&gt; khủng hoảng KT – XH, ngu</a:t>
            </a:r>
            <a:r>
              <a:rPr lang="en-US" sz="2400"/>
              <a:t>ồn viện trợ giảm, bị bao vây, cấm vận.</a:t>
            </a:r>
            <a:endParaRPr lang="pt-BR" sz="2400" i="1"/>
          </a:p>
        </p:txBody>
      </p:sp>
      <p:sp>
        <p:nvSpPr>
          <p:cNvPr id="147461" name="Text Box 5"/>
          <p:cNvSpPr txBox="1">
            <a:spLocks noChangeArrowheads="1"/>
          </p:cNvSpPr>
          <p:nvPr/>
        </p:nvSpPr>
        <p:spPr bwMode="ltGray">
          <a:xfrm>
            <a:off x="711200" y="1692565"/>
            <a:ext cx="10668000" cy="591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pt-BR" sz="2800" b="1" i="1" smtClean="0">
                <a:solidFill>
                  <a:srgbClr val="002060"/>
                </a:solidFill>
              </a:rPr>
              <a:t>Chủ </a:t>
            </a:r>
            <a:r>
              <a:rPr lang="pt-BR" sz="2800" b="1" i="1">
                <a:solidFill>
                  <a:srgbClr val="002060"/>
                </a:solidFill>
              </a:rPr>
              <a:t>trương của Đảng về giải quyết các vấn đề xã hội</a:t>
            </a:r>
            <a:endParaRPr lang="en-US" sz="2800">
              <a:solidFill>
                <a:srgbClr val="002060"/>
              </a:solidFill>
            </a:endParaRPr>
          </a:p>
        </p:txBody>
      </p:sp>
    </p:spTree>
    <p:extLst>
      <p:ext uri="{BB962C8B-B14F-4D97-AF65-F5344CB8AC3E}">
        <p14:creationId xmlns:p14="http://schemas.microsoft.com/office/powerpoint/2010/main" val="790520819"/>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Text Box 4"/>
          <p:cNvSpPr txBox="1">
            <a:spLocks noChangeArrowheads="1"/>
          </p:cNvSpPr>
          <p:nvPr/>
        </p:nvSpPr>
        <p:spPr bwMode="ltGray">
          <a:xfrm>
            <a:off x="508000" y="1619090"/>
            <a:ext cx="985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pt-BR" sz="2800"/>
              <a:t>- Kết quả thực hiện chủ trương và ý nghĩa</a:t>
            </a:r>
            <a:endParaRPr lang="en-US" sz="2800"/>
          </a:p>
        </p:txBody>
      </p:sp>
      <p:sp>
        <p:nvSpPr>
          <p:cNvPr id="180229" name="Text Box 5"/>
          <p:cNvSpPr txBox="1">
            <a:spLocks noChangeArrowheads="1"/>
          </p:cNvSpPr>
          <p:nvPr/>
        </p:nvSpPr>
        <p:spPr bwMode="ltGray">
          <a:xfrm>
            <a:off x="2192865" y="524597"/>
            <a:ext cx="863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pt-BR" sz="2800" b="1" i="1" smtClean="0"/>
              <a:t>  </a:t>
            </a:r>
            <a:r>
              <a:rPr lang="pt-BR" sz="2800" b="1" i="1"/>
              <a:t>Đánh giá sự thực hiện đường lối</a:t>
            </a:r>
            <a:endParaRPr lang="en-US" sz="2800"/>
          </a:p>
        </p:txBody>
      </p:sp>
      <p:sp>
        <p:nvSpPr>
          <p:cNvPr id="180230" name="Text Box 6"/>
          <p:cNvSpPr txBox="1">
            <a:spLocks noChangeArrowheads="1"/>
          </p:cNvSpPr>
          <p:nvPr/>
        </p:nvSpPr>
        <p:spPr bwMode="ltGray">
          <a:xfrm>
            <a:off x="609600" y="3265056"/>
            <a:ext cx="680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pt-BR" sz="2400"/>
              <a:t>- Hạn chế và nguyên nhân</a:t>
            </a:r>
            <a:endParaRPr lang="en-US" sz="2400"/>
          </a:p>
        </p:txBody>
      </p:sp>
      <p:sp>
        <p:nvSpPr>
          <p:cNvPr id="180231" name="Text Box 7"/>
          <p:cNvSpPr txBox="1">
            <a:spLocks noChangeArrowheads="1"/>
          </p:cNvSpPr>
          <p:nvPr/>
        </p:nvSpPr>
        <p:spPr bwMode="ltGray">
          <a:xfrm>
            <a:off x="1422399" y="2145138"/>
            <a:ext cx="1017693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a:latin typeface="Times New Roman" pitchFamily="18" charset="0"/>
              </a:rPr>
              <a:t>Tạo được những bước phát triển trên một số những lĩnh vực như: văn hoá, giáo dục, y tế, lối sống, đạo đức, kỷ cương...</a:t>
            </a:r>
          </a:p>
        </p:txBody>
      </p:sp>
      <p:sp>
        <p:nvSpPr>
          <p:cNvPr id="180232" name="Text Box 8"/>
          <p:cNvSpPr txBox="1">
            <a:spLocks noChangeArrowheads="1"/>
          </p:cNvSpPr>
          <p:nvPr/>
        </p:nvSpPr>
        <p:spPr bwMode="ltGray">
          <a:xfrm>
            <a:off x="1032933" y="3722256"/>
            <a:ext cx="10566400" cy="134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0000"/>
              </a:spcBef>
            </a:pPr>
            <a:r>
              <a:rPr lang="en-US" sz="2400">
                <a:latin typeface="Times New Roman" pitchFamily="18" charset="0"/>
              </a:rPr>
              <a:t>+ H</a:t>
            </a:r>
            <a:r>
              <a:rPr lang="en-US"/>
              <a:t>ì</a:t>
            </a:r>
            <a:r>
              <a:rPr lang="en-US" sz="2400">
                <a:latin typeface="Times New Roman" pitchFamily="18" charset="0"/>
              </a:rPr>
              <a:t>nh thành tâm lý thụ động, ỷ vào nhà nước, vào tập thể</a:t>
            </a:r>
          </a:p>
          <a:p>
            <a:pPr algn="just">
              <a:spcBef>
                <a:spcPct val="20000"/>
              </a:spcBef>
            </a:pPr>
            <a:r>
              <a:rPr lang="en-US" sz="2400">
                <a:latin typeface="Times New Roman" pitchFamily="18" charset="0"/>
              </a:rPr>
              <a:t>+ Chế độ phân phối còn mang tính bình quân – cào bằng</a:t>
            </a:r>
          </a:p>
          <a:p>
            <a:pPr algn="just">
              <a:spcBef>
                <a:spcPct val="20000"/>
              </a:spcBef>
            </a:pPr>
            <a:r>
              <a:rPr lang="en-US" sz="2400">
                <a:latin typeface="Times New Roman" pitchFamily="18" charset="0"/>
              </a:rPr>
              <a:t>+ Hình thành một xã hội đóng, kém năng động, chậm phát triển về nhiều mặt</a:t>
            </a:r>
          </a:p>
        </p:txBody>
      </p:sp>
      <p:sp>
        <p:nvSpPr>
          <p:cNvPr id="180233" name="AutoShape 9"/>
          <p:cNvSpPr>
            <a:spLocks noChangeArrowheads="1"/>
          </p:cNvSpPr>
          <p:nvPr/>
        </p:nvSpPr>
        <p:spPr bwMode="ltGray">
          <a:xfrm>
            <a:off x="1016000" y="5410200"/>
            <a:ext cx="1320800" cy="533400"/>
          </a:xfrm>
          <a:prstGeom prst="rightArrow">
            <a:avLst>
              <a:gd name="adj1" fmla="val 50000"/>
              <a:gd name="adj2" fmla="val 46429"/>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234" name="Text Box 10"/>
          <p:cNvSpPr txBox="1">
            <a:spLocks noChangeArrowheads="1"/>
          </p:cNvSpPr>
          <p:nvPr/>
        </p:nvSpPr>
        <p:spPr bwMode="ltGray">
          <a:xfrm>
            <a:off x="2540000" y="5448301"/>
            <a:ext cx="9160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t>Nguyên nhân chủ yếu: Do chưa coi trọng vấn đề xã hội</a:t>
            </a:r>
          </a:p>
        </p:txBody>
      </p:sp>
    </p:spTree>
    <p:extLst>
      <p:ext uri="{BB962C8B-B14F-4D97-AF65-F5344CB8AC3E}">
        <p14:creationId xmlns:p14="http://schemas.microsoft.com/office/powerpoint/2010/main" val="20469624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4"/>
          <p:cNvSpPr>
            <a:spLocks noChangeArrowheads="1"/>
          </p:cNvSpPr>
          <p:nvPr/>
        </p:nvSpPr>
        <p:spPr bwMode="ltGray">
          <a:xfrm>
            <a:off x="203200" y="1085368"/>
            <a:ext cx="10363200"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30000"/>
              </a:lnSpc>
            </a:pPr>
            <a:r>
              <a:rPr lang="pt-BR" sz="2400" b="1" i="1" smtClean="0">
                <a:solidFill>
                  <a:srgbClr val="808000"/>
                </a:solidFill>
              </a:rPr>
              <a:t>Quá </a:t>
            </a:r>
            <a:r>
              <a:rPr lang="pt-BR" sz="2400" b="1" i="1">
                <a:solidFill>
                  <a:srgbClr val="808000"/>
                </a:solidFill>
              </a:rPr>
              <a:t>trình đổi mới nhận thức về giải quyết các vấn đề xã hội</a:t>
            </a:r>
            <a:endParaRPr lang="en-US" sz="2400" b="1" i="1">
              <a:solidFill>
                <a:srgbClr val="808000"/>
              </a:solidFill>
            </a:endParaRPr>
          </a:p>
        </p:txBody>
      </p:sp>
      <p:sp>
        <p:nvSpPr>
          <p:cNvPr id="148486" name="Freeform 6"/>
          <p:cNvSpPr>
            <a:spLocks/>
          </p:cNvSpPr>
          <p:nvPr/>
        </p:nvSpPr>
        <p:spPr bwMode="gray">
          <a:xfrm>
            <a:off x="4673600" y="1828800"/>
            <a:ext cx="1955800" cy="1157288"/>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ffectLst>
            <a:prstShdw prst="shdw17" dist="17961" dir="2700000">
              <a:schemeClr val="folHlink">
                <a:gamma/>
                <a:shade val="60000"/>
                <a:invGamma/>
              </a:schemeClr>
            </a:prstShdw>
          </a:effectLst>
          <a:extLst>
            <a:ext uri="{91240B29-F687-4F45-9708-019B960494DF}">
              <a14:hiddenLine xmlns:a14="http://schemas.microsoft.com/office/drawing/2010/main" w="12700">
                <a:solidFill>
                  <a:srgbClr val="FFFF00"/>
                </a:solidFill>
                <a:prstDash val="solid"/>
                <a:round/>
                <a:headEnd/>
                <a:tailEnd/>
              </a14:hiddenLine>
            </a:ext>
          </a:extLst>
        </p:spPr>
        <p:txBody>
          <a:bodyPr/>
          <a:lstStyle/>
          <a:p>
            <a:endParaRPr lang="en-US"/>
          </a:p>
        </p:txBody>
      </p:sp>
      <p:sp>
        <p:nvSpPr>
          <p:cNvPr id="148487" name="Freeform 7"/>
          <p:cNvSpPr>
            <a:spLocks/>
          </p:cNvSpPr>
          <p:nvPr/>
        </p:nvSpPr>
        <p:spPr bwMode="gray">
          <a:xfrm>
            <a:off x="406400" y="2362200"/>
            <a:ext cx="2743200" cy="1155700"/>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accent2">
                  <a:gamma/>
                  <a:tint val="44314"/>
                  <a:invGamma/>
                  <a:alpha val="32001"/>
                </a:schemeClr>
              </a:gs>
              <a:gs pos="100000">
                <a:schemeClr val="accent2"/>
              </a:gs>
            </a:gsLst>
            <a:lin ang="0" scaled="1"/>
          </a:gradFill>
          <a:ln>
            <a:noFill/>
          </a:ln>
          <a:effectLst>
            <a:prstShdw prst="shdw17" dist="17961" dir="2700000">
              <a:schemeClr val="accent2">
                <a:gamma/>
                <a:shade val="60000"/>
                <a:invGamma/>
              </a:schemeClr>
            </a:prstShdw>
          </a:effectLst>
          <a:extLst>
            <a:ext uri="{91240B29-F687-4F45-9708-019B960494DF}">
              <a14:hiddenLine xmlns:a14="http://schemas.microsoft.com/office/drawing/2010/main" w="12700">
                <a:solidFill>
                  <a:srgbClr val="0000FF"/>
                </a:solidFill>
                <a:prstDash val="solid"/>
                <a:round/>
                <a:headEnd/>
                <a:tailEnd/>
              </a14:hiddenLine>
            </a:ext>
          </a:extLst>
        </p:spPr>
        <p:txBody>
          <a:bodyPr/>
          <a:lstStyle/>
          <a:p>
            <a:endParaRPr lang="en-US"/>
          </a:p>
        </p:txBody>
      </p:sp>
      <p:sp>
        <p:nvSpPr>
          <p:cNvPr id="148552" name="Freeform 72"/>
          <p:cNvSpPr>
            <a:spLocks/>
          </p:cNvSpPr>
          <p:nvPr/>
        </p:nvSpPr>
        <p:spPr bwMode="gray">
          <a:xfrm>
            <a:off x="8229600" y="1371600"/>
            <a:ext cx="1955800" cy="1155700"/>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accent2">
                  <a:gamma/>
                  <a:tint val="44314"/>
                  <a:invGamma/>
                  <a:alpha val="32001"/>
                </a:schemeClr>
              </a:gs>
              <a:gs pos="100000">
                <a:schemeClr val="accent2"/>
              </a:gs>
            </a:gsLst>
            <a:lin ang="0" scaled="1"/>
          </a:gradFill>
          <a:ln>
            <a:noFill/>
          </a:ln>
          <a:effectLst>
            <a:prstShdw prst="shdw17" dist="17961" dir="2700000">
              <a:schemeClr val="accent2">
                <a:gamma/>
                <a:shade val="60000"/>
                <a:invGamma/>
              </a:schemeClr>
            </a:prstShdw>
          </a:effectLst>
          <a:extLst>
            <a:ext uri="{91240B29-F687-4F45-9708-019B960494DF}">
              <a14:hiddenLine xmlns:a14="http://schemas.microsoft.com/office/drawing/2010/main" w="12700">
                <a:solidFill>
                  <a:srgbClr val="0000FF"/>
                </a:solidFill>
                <a:prstDash val="solid"/>
                <a:round/>
                <a:headEnd/>
                <a:tailEnd/>
              </a14:hiddenLine>
            </a:ext>
          </a:extLst>
        </p:spPr>
        <p:txBody>
          <a:bodyPr/>
          <a:lstStyle/>
          <a:p>
            <a:endParaRPr lang="en-US"/>
          </a:p>
        </p:txBody>
      </p:sp>
      <p:grpSp>
        <p:nvGrpSpPr>
          <p:cNvPr id="148573" name="Group 93"/>
          <p:cNvGrpSpPr>
            <a:grpSpLocks/>
          </p:cNvGrpSpPr>
          <p:nvPr/>
        </p:nvGrpSpPr>
        <p:grpSpPr bwMode="auto">
          <a:xfrm>
            <a:off x="203200" y="3505200"/>
            <a:ext cx="2844800" cy="3048000"/>
            <a:chOff x="96" y="2208"/>
            <a:chExt cx="1344" cy="1920"/>
          </a:xfrm>
        </p:grpSpPr>
        <p:sp>
          <p:nvSpPr>
            <p:cNvPr id="148553" name="Rectangle 73"/>
            <p:cNvSpPr>
              <a:spLocks noChangeArrowheads="1"/>
            </p:cNvSpPr>
            <p:nvPr/>
          </p:nvSpPr>
          <p:spPr bwMode="ltGray">
            <a:xfrm>
              <a:off x="96" y="2208"/>
              <a:ext cx="1344" cy="1920"/>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Phát triển kinh </a:t>
              </a:r>
            </a:p>
            <a:p>
              <a:pPr algn="ctr"/>
              <a:r>
                <a:rPr lang="en-US"/>
                <a:t>tế là điều kiện </a:t>
              </a:r>
            </a:p>
            <a:p>
              <a:pPr algn="ctr"/>
              <a:r>
                <a:rPr lang="en-US"/>
                <a:t>vật chất để </a:t>
              </a:r>
            </a:p>
            <a:p>
              <a:pPr algn="ctr"/>
              <a:r>
                <a:rPr lang="en-US"/>
                <a:t>thực hiện </a:t>
              </a:r>
              <a:r>
                <a:rPr lang="en-US" b="1" i="1"/>
                <a:t>chính </a:t>
              </a:r>
            </a:p>
            <a:p>
              <a:pPr algn="ctr"/>
              <a:r>
                <a:rPr lang="en-US" b="1" i="1"/>
                <a:t>sách xã hội</a:t>
              </a:r>
              <a:r>
                <a:rPr lang="en-US"/>
                <a:t>. </a:t>
              </a:r>
            </a:p>
          </p:txBody>
        </p:sp>
        <p:sp>
          <p:nvSpPr>
            <p:cNvPr id="148558" name="Rectangle 78"/>
            <p:cNvSpPr>
              <a:spLocks noChangeArrowheads="1"/>
            </p:cNvSpPr>
            <p:nvPr/>
          </p:nvSpPr>
          <p:spPr bwMode="ltGray">
            <a:xfrm>
              <a:off x="96" y="2208"/>
              <a:ext cx="1344" cy="192"/>
            </a:xfrm>
            <a:prstGeom prst="rect">
              <a:avLst/>
            </a:prstGeom>
            <a:solidFill>
              <a:srgbClr val="E9DA4F"/>
            </a:solidFill>
            <a:ln w="9525" algn="ctr">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Đại hội VI</a:t>
              </a:r>
            </a:p>
          </p:txBody>
        </p:sp>
      </p:grpSp>
      <p:grpSp>
        <p:nvGrpSpPr>
          <p:cNvPr id="148574" name="Group 94"/>
          <p:cNvGrpSpPr>
            <a:grpSpLocks/>
          </p:cNvGrpSpPr>
          <p:nvPr/>
        </p:nvGrpSpPr>
        <p:grpSpPr bwMode="auto">
          <a:xfrm>
            <a:off x="3048000" y="2743200"/>
            <a:ext cx="2844800" cy="4114800"/>
            <a:chOff x="1440" y="1728"/>
            <a:chExt cx="1344" cy="1920"/>
          </a:xfrm>
        </p:grpSpPr>
        <p:sp>
          <p:nvSpPr>
            <p:cNvPr id="148564" name="Rectangle 84"/>
            <p:cNvSpPr>
              <a:spLocks noChangeArrowheads="1"/>
            </p:cNvSpPr>
            <p:nvPr/>
          </p:nvSpPr>
          <p:spPr bwMode="ltGray">
            <a:xfrm>
              <a:off x="1440" y="1728"/>
              <a:ext cx="1344" cy="1920"/>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en-US" sz="1800">
                  <a:latin typeface="Times New Roman" pitchFamily="18" charset="0"/>
                </a:rPr>
                <a:t>- Tăng trưởng KT</a:t>
              </a:r>
            </a:p>
            <a:p>
              <a:pPr algn="just"/>
              <a:r>
                <a:rPr lang="en-US" sz="1800">
                  <a:latin typeface="Times New Roman" pitchFamily="18" charset="0"/>
                </a:rPr>
                <a:t>gắn liền với tiến</a:t>
              </a:r>
            </a:p>
            <a:p>
              <a:pPr algn="just"/>
              <a:r>
                <a:rPr lang="en-US" sz="1800">
                  <a:latin typeface="Times New Roman" pitchFamily="18" charset="0"/>
                </a:rPr>
                <a:t>bộ và công bằng</a:t>
              </a:r>
            </a:p>
            <a:p>
              <a:pPr algn="just"/>
              <a:r>
                <a:rPr lang="en-US" sz="1800">
                  <a:latin typeface="Times New Roman" pitchFamily="18" charset="0"/>
                </a:rPr>
                <a:t>xã hội</a:t>
              </a:r>
            </a:p>
            <a:p>
              <a:pPr algn="just">
                <a:buFontTx/>
                <a:buChar char="-"/>
              </a:pPr>
              <a:r>
                <a:rPr lang="en-US" sz="1800">
                  <a:latin typeface="Times New Roman" pitchFamily="18" charset="0"/>
                </a:rPr>
                <a:t>Thực hiện nhiều</a:t>
              </a:r>
            </a:p>
            <a:p>
              <a:pPr algn="just"/>
              <a:r>
                <a:rPr lang="en-US" sz="1800">
                  <a:latin typeface="Times New Roman" pitchFamily="18" charset="0"/>
                </a:rPr>
                <a:t>hình thức phân phối</a:t>
              </a:r>
            </a:p>
            <a:p>
              <a:pPr algn="just">
                <a:buFontTx/>
                <a:buChar char="-"/>
              </a:pPr>
              <a:r>
                <a:rPr lang="en-US" sz="1800">
                  <a:latin typeface="Times New Roman" pitchFamily="18" charset="0"/>
                </a:rPr>
                <a:t>Khuyến khích làm</a:t>
              </a:r>
            </a:p>
            <a:p>
              <a:pPr algn="just"/>
              <a:r>
                <a:rPr lang="en-US" sz="1800">
                  <a:latin typeface="Times New Roman" pitchFamily="18" charset="0"/>
                </a:rPr>
                <a:t>giàu hợp pháp</a:t>
              </a:r>
            </a:p>
            <a:p>
              <a:pPr algn="just">
                <a:buFontTx/>
                <a:buChar char="-"/>
              </a:pPr>
              <a:r>
                <a:rPr lang="en-US" sz="1800">
                  <a:latin typeface="Times New Roman" pitchFamily="18" charset="0"/>
                </a:rPr>
                <a:t>Các vấn đề chinh</a:t>
              </a:r>
            </a:p>
            <a:p>
              <a:pPr algn="just"/>
              <a:r>
                <a:rPr lang="en-US" sz="1800">
                  <a:latin typeface="Times New Roman" pitchFamily="18" charset="0"/>
                </a:rPr>
                <a:t>sách XH đều được </a:t>
              </a:r>
            </a:p>
            <a:p>
              <a:pPr algn="just"/>
              <a:r>
                <a:rPr lang="en-US" sz="1800">
                  <a:latin typeface="Times New Roman" pitchFamily="18" charset="0"/>
                </a:rPr>
                <a:t>giải quyết theo</a:t>
              </a:r>
            </a:p>
            <a:p>
              <a:pPr algn="just"/>
              <a:r>
                <a:rPr lang="en-US" sz="1800">
                  <a:latin typeface="Times New Roman" pitchFamily="18" charset="0"/>
                </a:rPr>
                <a:t> tinh thần XHH</a:t>
              </a:r>
            </a:p>
          </p:txBody>
        </p:sp>
        <p:sp>
          <p:nvSpPr>
            <p:cNvPr id="148565" name="Rectangle 85"/>
            <p:cNvSpPr>
              <a:spLocks noChangeArrowheads="1"/>
            </p:cNvSpPr>
            <p:nvPr/>
          </p:nvSpPr>
          <p:spPr bwMode="ltGray">
            <a:xfrm>
              <a:off x="1440" y="1728"/>
              <a:ext cx="1344" cy="192"/>
            </a:xfrm>
            <a:prstGeom prst="rect">
              <a:avLst/>
            </a:prstGeom>
            <a:solidFill>
              <a:srgbClr val="E9DA4F"/>
            </a:solidFill>
            <a:ln w="9525" algn="ctr">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Đại hội VIII</a:t>
              </a:r>
            </a:p>
          </p:txBody>
        </p:sp>
      </p:grpSp>
      <p:grpSp>
        <p:nvGrpSpPr>
          <p:cNvPr id="148575" name="Group 95"/>
          <p:cNvGrpSpPr>
            <a:grpSpLocks/>
          </p:cNvGrpSpPr>
          <p:nvPr/>
        </p:nvGrpSpPr>
        <p:grpSpPr bwMode="auto">
          <a:xfrm>
            <a:off x="5892800" y="2362200"/>
            <a:ext cx="2844800" cy="3048000"/>
            <a:chOff x="2784" y="1488"/>
            <a:chExt cx="1344" cy="1920"/>
          </a:xfrm>
        </p:grpSpPr>
        <p:sp>
          <p:nvSpPr>
            <p:cNvPr id="148567" name="Rectangle 87"/>
            <p:cNvSpPr>
              <a:spLocks noChangeArrowheads="1"/>
            </p:cNvSpPr>
            <p:nvPr/>
          </p:nvSpPr>
          <p:spPr bwMode="ltGray">
            <a:xfrm>
              <a:off x="2784" y="1488"/>
              <a:ext cx="1344" cy="1920"/>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Phát triển và làm </a:t>
              </a:r>
            </a:p>
            <a:p>
              <a:pPr algn="ctr"/>
              <a:r>
                <a:rPr lang="en-US"/>
                <a:t>lành mạnh hóa</a:t>
              </a:r>
            </a:p>
            <a:p>
              <a:pPr algn="ctr"/>
              <a:r>
                <a:rPr lang="en-US"/>
                <a:t> XH thực hiện</a:t>
              </a:r>
            </a:p>
            <a:p>
              <a:pPr algn="ctr"/>
              <a:r>
                <a:rPr lang="en-US"/>
                <a:t> công bằng trong</a:t>
              </a:r>
            </a:p>
            <a:p>
              <a:pPr algn="ctr"/>
              <a:r>
                <a:rPr lang="en-US"/>
                <a:t> phân phối</a:t>
              </a:r>
            </a:p>
          </p:txBody>
        </p:sp>
        <p:sp>
          <p:nvSpPr>
            <p:cNvPr id="148568" name="Rectangle 88"/>
            <p:cNvSpPr>
              <a:spLocks noChangeArrowheads="1"/>
            </p:cNvSpPr>
            <p:nvPr/>
          </p:nvSpPr>
          <p:spPr bwMode="ltGray">
            <a:xfrm>
              <a:off x="2784" y="1488"/>
              <a:ext cx="1344" cy="192"/>
            </a:xfrm>
            <a:prstGeom prst="rect">
              <a:avLst/>
            </a:prstGeom>
            <a:solidFill>
              <a:srgbClr val="E9DA4F"/>
            </a:solidFill>
            <a:ln w="9525" algn="ctr">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Đại hội IX</a:t>
              </a:r>
            </a:p>
          </p:txBody>
        </p:sp>
      </p:grpSp>
      <p:grpSp>
        <p:nvGrpSpPr>
          <p:cNvPr id="148576" name="Group 96"/>
          <p:cNvGrpSpPr>
            <a:grpSpLocks/>
          </p:cNvGrpSpPr>
          <p:nvPr/>
        </p:nvGrpSpPr>
        <p:grpSpPr bwMode="auto">
          <a:xfrm>
            <a:off x="8737600" y="1981200"/>
            <a:ext cx="2844800" cy="3048000"/>
            <a:chOff x="4128" y="1248"/>
            <a:chExt cx="1344" cy="1920"/>
          </a:xfrm>
        </p:grpSpPr>
        <p:sp>
          <p:nvSpPr>
            <p:cNvPr id="148570" name="Rectangle 90"/>
            <p:cNvSpPr>
              <a:spLocks noChangeArrowheads="1"/>
            </p:cNvSpPr>
            <p:nvPr/>
          </p:nvSpPr>
          <p:spPr bwMode="ltGray">
            <a:xfrm>
              <a:off x="4128" y="1248"/>
              <a:ext cx="1344" cy="1920"/>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Kết hợp mục tiêu</a:t>
              </a:r>
            </a:p>
            <a:p>
              <a:pPr algn="ctr"/>
              <a:r>
                <a:rPr lang="en-US"/>
                <a:t>kinh tế với mục</a:t>
              </a:r>
            </a:p>
            <a:p>
              <a:pPr algn="ctr"/>
              <a:r>
                <a:rPr lang="en-US"/>
                <a:t>tiêu xã hội</a:t>
              </a:r>
            </a:p>
          </p:txBody>
        </p:sp>
        <p:sp>
          <p:nvSpPr>
            <p:cNvPr id="148571" name="Rectangle 91"/>
            <p:cNvSpPr>
              <a:spLocks noChangeArrowheads="1"/>
            </p:cNvSpPr>
            <p:nvPr/>
          </p:nvSpPr>
          <p:spPr bwMode="ltGray">
            <a:xfrm>
              <a:off x="4128" y="1248"/>
              <a:ext cx="1344" cy="192"/>
            </a:xfrm>
            <a:prstGeom prst="rect">
              <a:avLst/>
            </a:prstGeom>
            <a:solidFill>
              <a:srgbClr val="E9DA4F"/>
            </a:solidFill>
            <a:ln w="9525" algn="ctr">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Đại hội </a:t>
              </a:r>
              <a:r>
                <a:rPr lang="en-US" smtClean="0"/>
                <a:t>X-XIII</a:t>
              </a:r>
              <a:endParaRPr lang="en-US"/>
            </a:p>
          </p:txBody>
        </p:sp>
      </p:grpSp>
    </p:spTree>
    <p:extLst>
      <p:ext uri="{BB962C8B-B14F-4D97-AF65-F5344CB8AC3E}">
        <p14:creationId xmlns:p14="http://schemas.microsoft.com/office/powerpoint/2010/main" val="41878807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8487"/>
                                        </p:tgtEl>
                                        <p:attrNameLst>
                                          <p:attrName>style.visibility</p:attrName>
                                        </p:attrNameLst>
                                      </p:cBhvr>
                                      <p:to>
                                        <p:strVal val="visible"/>
                                      </p:to>
                                    </p:set>
                                    <p:animEffect transition="in" filter="wipe(left)">
                                      <p:cBhvr>
                                        <p:cTn id="7" dur="500"/>
                                        <p:tgtEl>
                                          <p:spTgt spid="14848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486"/>
                                        </p:tgtEl>
                                        <p:attrNameLst>
                                          <p:attrName>style.visibility</p:attrName>
                                        </p:attrNameLst>
                                      </p:cBhvr>
                                      <p:to>
                                        <p:strVal val="visible"/>
                                      </p:to>
                                    </p:set>
                                    <p:animEffect transition="in" filter="wipe(left)">
                                      <p:cBhvr>
                                        <p:cTn id="11" dur="500"/>
                                        <p:tgtEl>
                                          <p:spTgt spid="14848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8552"/>
                                        </p:tgtEl>
                                        <p:attrNameLst>
                                          <p:attrName>style.visibility</p:attrName>
                                        </p:attrNameLst>
                                      </p:cBhvr>
                                      <p:to>
                                        <p:strVal val="visible"/>
                                      </p:to>
                                    </p:set>
                                    <p:animEffect transition="in" filter="wipe(left)">
                                      <p:cBhvr>
                                        <p:cTn id="15" dur="500"/>
                                        <p:tgtEl>
                                          <p:spTgt spid="148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6" grpId="0" animBg="1"/>
      <p:bldP spid="148487" grpId="0" animBg="1"/>
      <p:bldP spid="14855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2" descr="Narrow vertical"/>
          <p:cNvSpPr>
            <a:spLocks noChangeArrowheads="1" noChangeShapeType="1" noTextEdit="1"/>
          </p:cNvSpPr>
          <p:nvPr/>
        </p:nvSpPr>
        <p:spPr bwMode="auto">
          <a:xfrm>
            <a:off x="2521527" y="2309091"/>
            <a:ext cx="7162800" cy="1620982"/>
          </a:xfrm>
          <a:prstGeom prst="rect">
            <a:avLst/>
          </a:prstGeom>
        </p:spPr>
        <p:txBody>
          <a:bodyPr wrap="none" fromWordArt="1">
            <a:prstTxWarp prst="textCurveUp">
              <a:avLst>
                <a:gd name="adj" fmla="val 21667"/>
              </a:avLst>
            </a:prstTxWarp>
          </a:bodyPr>
          <a:lstStyle/>
          <a:p>
            <a:pPr algn="ctr"/>
            <a:endParaRPr lang="vi-VN" sz="3600" kern="10">
              <a:ln w="12700">
                <a:solidFill>
                  <a:srgbClr val="000000"/>
                </a:solidFill>
                <a:round/>
                <a:headEnd/>
                <a:tailEnd/>
              </a:ln>
              <a:pattFill prst="dashHorz">
                <a:fgClr>
                  <a:srgbClr val="808080"/>
                </a:fgClr>
                <a:bgClr>
                  <a:srgbClr val="FFFF00"/>
                </a:bgClr>
              </a:pattFill>
              <a:effectLst>
                <a:outerShdw dist="45791" dir="2021404" algn="ctr" rotWithShape="0">
                  <a:srgbClr val="808080">
                    <a:alpha val="80000"/>
                  </a:srgbClr>
                </a:outerShdw>
              </a:effectLst>
              <a:latin typeface="Times New Roman"/>
              <a:cs typeface="Times New Roman"/>
            </a:endParaRPr>
          </a:p>
          <a:p>
            <a:pPr algn="ctr"/>
            <a:r>
              <a:rPr lang="vi-VN" sz="3600" kern="10">
                <a:ln w="12700">
                  <a:solidFill>
                    <a:srgbClr val="000000"/>
                  </a:solidFill>
                  <a:round/>
                  <a:headEnd/>
                  <a:tailEnd/>
                </a:ln>
                <a:pattFill prst="dashHorz">
                  <a:fgClr>
                    <a:srgbClr val="808080"/>
                  </a:fgClr>
                  <a:bgClr>
                    <a:srgbClr val="FFFF00"/>
                  </a:bgClr>
                </a:pattFill>
                <a:effectLst>
                  <a:outerShdw dist="45791" dir="2021404" algn="ctr" rotWithShape="0">
                    <a:srgbClr val="808080">
                      <a:alpha val="80000"/>
                    </a:srgbClr>
                  </a:outerShdw>
                </a:effectLst>
                <a:latin typeface="Times New Roman"/>
                <a:cs typeface="Times New Roman"/>
              </a:rPr>
              <a:t>ĐƯỜNG LỐI ĐỐI NGOẠI</a:t>
            </a:r>
            <a:endParaRPr lang="en-US" sz="3600" kern="10">
              <a:ln w="12700">
                <a:solidFill>
                  <a:srgbClr val="000000"/>
                </a:solidFill>
                <a:round/>
                <a:headEnd/>
                <a:tailEnd/>
              </a:ln>
              <a:pattFill prst="dashHorz">
                <a:fgClr>
                  <a:srgbClr val="808080"/>
                </a:fgClr>
                <a:bgClr>
                  <a:srgbClr val="FFFF00"/>
                </a:bgClr>
              </a:pattFill>
              <a:effectLst>
                <a:outerShdw dist="45791" dir="2021404" algn="ctr" rotWithShape="0">
                  <a:srgbClr val="808080">
                    <a:alpha val="80000"/>
                  </a:srgbClr>
                </a:outerShdw>
              </a:effectLst>
              <a:latin typeface="Times New Roman"/>
              <a:cs typeface="Times New Roman"/>
            </a:endParaRPr>
          </a:p>
        </p:txBody>
      </p:sp>
    </p:spTree>
    <p:extLst>
      <p:ext uri="{BB962C8B-B14F-4D97-AF65-F5344CB8AC3E}">
        <p14:creationId xmlns:p14="http://schemas.microsoft.com/office/powerpoint/2010/main" val="38996303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471" name="Group 31"/>
          <p:cNvGrpSpPr>
            <a:grpSpLocks/>
          </p:cNvGrpSpPr>
          <p:nvPr/>
        </p:nvGrpSpPr>
        <p:grpSpPr bwMode="auto">
          <a:xfrm>
            <a:off x="0" y="1816100"/>
            <a:ext cx="4165600" cy="4508500"/>
            <a:chOff x="-72" y="1144"/>
            <a:chExt cx="2040" cy="2840"/>
          </a:xfrm>
        </p:grpSpPr>
        <p:sp>
          <p:nvSpPr>
            <p:cNvPr id="189444" name="AutoShape 4"/>
            <p:cNvSpPr>
              <a:spLocks noChangeArrowheads="1"/>
            </p:cNvSpPr>
            <p:nvPr/>
          </p:nvSpPr>
          <p:spPr bwMode="gray">
            <a:xfrm rot="5400000">
              <a:off x="173" y="2330"/>
              <a:ext cx="1572" cy="1736"/>
            </a:xfrm>
            <a:prstGeom prst="roundRect">
              <a:avLst>
                <a:gd name="adj" fmla="val 19894"/>
              </a:avLst>
            </a:prstGeom>
            <a:gradFill rotWithShape="1">
              <a:gsLst>
                <a:gs pos="0">
                  <a:srgbClr val="FEFFFF">
                    <a:gamma/>
                    <a:shade val="78824"/>
                    <a:invGamma/>
                    <a:alpha val="98000"/>
                  </a:srgbClr>
                </a:gs>
                <a:gs pos="50000">
                  <a:srgbClr val="FEFFFF"/>
                </a:gs>
                <a:gs pos="100000">
                  <a:srgbClr val="FEFFFF">
                    <a:gamma/>
                    <a:shade val="78824"/>
                    <a:invGamma/>
                    <a:alpha val="98000"/>
                  </a:srgbClr>
                </a:gs>
              </a:gsLst>
              <a:lin ang="5400000" scaled="1"/>
            </a:gradFill>
            <a:ln w="38100" algn="ctr">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445" name="Freeform 5"/>
            <p:cNvSpPr>
              <a:spLocks/>
            </p:cNvSpPr>
            <p:nvPr/>
          </p:nvSpPr>
          <p:spPr bwMode="gray">
            <a:xfrm>
              <a:off x="103" y="2256"/>
              <a:ext cx="1717" cy="347"/>
            </a:xfrm>
            <a:custGeom>
              <a:avLst/>
              <a:gdLst>
                <a:gd name="T0" fmla="*/ 5 w 1270"/>
                <a:gd name="T1" fmla="*/ 303 h 303"/>
                <a:gd name="T2" fmla="*/ 21 w 1270"/>
                <a:gd name="T3" fmla="*/ 177 h 303"/>
                <a:gd name="T4" fmla="*/ 172 w 1270"/>
                <a:gd name="T5" fmla="*/ 22 h 303"/>
                <a:gd name="T6" fmla="*/ 361 w 1270"/>
                <a:gd name="T7" fmla="*/ 11 h 303"/>
                <a:gd name="T8" fmla="*/ 932 w 1270"/>
                <a:gd name="T9" fmla="*/ 12 h 303"/>
                <a:gd name="T10" fmla="*/ 1070 w 1270"/>
                <a:gd name="T11" fmla="*/ 14 h 303"/>
                <a:gd name="T12" fmla="*/ 1260 w 1270"/>
                <a:gd name="T13" fmla="*/ 189 h 303"/>
                <a:gd name="T14" fmla="*/ 1266 w 1270"/>
                <a:gd name="T15" fmla="*/ 302 h 303"/>
                <a:gd name="T16" fmla="*/ 5 w 1270"/>
                <a:gd name="T17"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303">
                  <a:moveTo>
                    <a:pt x="5" y="303"/>
                  </a:moveTo>
                  <a:cubicBezTo>
                    <a:pt x="5" y="303"/>
                    <a:pt x="0" y="253"/>
                    <a:pt x="21" y="177"/>
                  </a:cubicBezTo>
                  <a:cubicBezTo>
                    <a:pt x="48" y="130"/>
                    <a:pt x="69" y="44"/>
                    <a:pt x="172" y="22"/>
                  </a:cubicBezTo>
                  <a:cubicBezTo>
                    <a:pt x="275" y="0"/>
                    <a:pt x="235" y="13"/>
                    <a:pt x="361" y="11"/>
                  </a:cubicBezTo>
                  <a:cubicBezTo>
                    <a:pt x="487" y="9"/>
                    <a:pt x="813" y="12"/>
                    <a:pt x="932" y="12"/>
                  </a:cubicBezTo>
                  <a:cubicBezTo>
                    <a:pt x="1050" y="12"/>
                    <a:pt x="998" y="2"/>
                    <a:pt x="1070" y="14"/>
                  </a:cubicBezTo>
                  <a:cubicBezTo>
                    <a:pt x="1143" y="26"/>
                    <a:pt x="1215" y="84"/>
                    <a:pt x="1260" y="189"/>
                  </a:cubicBezTo>
                  <a:cubicBezTo>
                    <a:pt x="1270" y="262"/>
                    <a:pt x="1266" y="302"/>
                    <a:pt x="1266" y="302"/>
                  </a:cubicBezTo>
                  <a:lnTo>
                    <a:pt x="5" y="303"/>
                  </a:lnTo>
                  <a:close/>
                </a:path>
              </a:pathLst>
            </a:custGeom>
            <a:solidFill>
              <a:schemeClr val="accent2">
                <a:alpha val="50000"/>
              </a:schemeClr>
            </a:solidFill>
            <a:ln>
              <a:noFill/>
            </a:ln>
            <a:effectLst/>
            <a:extLst>
              <a:ext uri="{91240B29-F687-4F45-9708-019B960494DF}">
                <a14:hiddenLine xmlns:a14="http://schemas.microsoft.com/office/drawing/2010/main" w="38100" cap="flat" cmpd="sng">
                  <a:solidFill>
                    <a:srgbClr val="EAEAEA"/>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447" name="Text Box 7"/>
            <p:cNvSpPr txBox="1">
              <a:spLocks noChangeArrowheads="1"/>
            </p:cNvSpPr>
            <p:nvPr/>
          </p:nvSpPr>
          <p:spPr bwMode="gray">
            <a:xfrm>
              <a:off x="95" y="2791"/>
              <a:ext cx="1721"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sz="2500" b="1">
                  <a:solidFill>
                    <a:srgbClr val="0066FF"/>
                  </a:solidFill>
                </a:rPr>
                <a:t>Đưa nước nhà đến s</a:t>
              </a:r>
              <a:r>
                <a:rPr lang="en-US" b="1">
                  <a:solidFill>
                    <a:srgbClr val="0066FF"/>
                  </a:solidFill>
                </a:rPr>
                <a:t>ự </a:t>
              </a:r>
              <a:r>
                <a:rPr lang="en-US" sz="2500" b="1">
                  <a:solidFill>
                    <a:srgbClr val="0066FF"/>
                  </a:solidFill>
                </a:rPr>
                <a:t>độc lập hoàn toàn và vĩnh viễn</a:t>
              </a:r>
            </a:p>
          </p:txBody>
        </p:sp>
        <p:grpSp>
          <p:nvGrpSpPr>
            <p:cNvPr id="189464" name="Group 24"/>
            <p:cNvGrpSpPr>
              <a:grpSpLocks/>
            </p:cNvGrpSpPr>
            <p:nvPr/>
          </p:nvGrpSpPr>
          <p:grpSpPr bwMode="auto">
            <a:xfrm>
              <a:off x="-72" y="1156"/>
              <a:ext cx="2040" cy="387"/>
              <a:chOff x="555" y="1126"/>
              <a:chExt cx="1502" cy="339"/>
            </a:xfrm>
          </p:grpSpPr>
          <p:sp>
            <p:nvSpPr>
              <p:cNvPr id="189465" name="AutoShape 25"/>
              <p:cNvSpPr>
                <a:spLocks noChangeArrowheads="1"/>
              </p:cNvSpPr>
              <p:nvPr/>
            </p:nvSpPr>
            <p:spPr bwMode="gray">
              <a:xfrm>
                <a:off x="555" y="1126"/>
                <a:ext cx="1502" cy="339"/>
              </a:xfrm>
              <a:prstGeom prst="roundRect">
                <a:avLst>
                  <a:gd name="adj" fmla="val 50000"/>
                </a:avLst>
              </a:prstGeom>
              <a:gradFill rotWithShape="1">
                <a:gsLst>
                  <a:gs pos="0">
                    <a:schemeClr val="accent2">
                      <a:gamma/>
                      <a:shade val="36078"/>
                      <a:invGamma/>
                    </a:schemeClr>
                  </a:gs>
                  <a:gs pos="50000">
                    <a:schemeClr val="accent2"/>
                  </a:gs>
                  <a:gs pos="100000">
                    <a:schemeClr val="accent2">
                      <a:gamma/>
                      <a:shade val="36078"/>
                      <a:invGamma/>
                    </a:schemeClr>
                  </a:gs>
                </a:gsLst>
                <a:lin ang="5400000" scaled="1"/>
              </a:gradFill>
              <a:ln>
                <a:noFill/>
              </a:ln>
              <a:effectLst>
                <a:outerShdw dist="40161" dir="4293903" algn="ctr" rotWithShape="0">
                  <a:srgbClr val="FFFFCC">
                    <a:alpha val="50000"/>
                  </a:srgbClr>
                </a:outerShdw>
              </a:effectLst>
              <a:extLst>
                <a:ext uri="{91240B29-F687-4F45-9708-019B960494DF}">
                  <a14:hiddenLine xmlns:a14="http://schemas.microsoft.com/office/drawing/2010/main" w="9525" algn="ctr">
                    <a:solidFill>
                      <a:srgbClr val="3366CC"/>
                    </a:solidFill>
                    <a:round/>
                    <a:headEnd/>
                    <a:tailEnd/>
                  </a14:hiddenLine>
                </a:ext>
              </a:extLst>
            </p:spPr>
            <p:txBody>
              <a:bodyPr wrap="none" anchor="ctr"/>
              <a:lstStyle/>
              <a:p>
                <a:endParaRPr lang="en-US"/>
              </a:p>
            </p:txBody>
          </p:sp>
          <p:sp>
            <p:nvSpPr>
              <p:cNvPr id="189466" name="AutoShape 26"/>
              <p:cNvSpPr>
                <a:spLocks noChangeArrowheads="1"/>
              </p:cNvSpPr>
              <p:nvPr/>
            </p:nvSpPr>
            <p:spPr bwMode="gray">
              <a:xfrm>
                <a:off x="574" y="1145"/>
                <a:ext cx="1464" cy="303"/>
              </a:xfrm>
              <a:prstGeom prst="roundRect">
                <a:avLst>
                  <a:gd name="adj" fmla="val 50000"/>
                </a:avLst>
              </a:prstGeom>
              <a:gradFill rotWithShape="1">
                <a:gsLst>
                  <a:gs pos="0">
                    <a:schemeClr val="accent2">
                      <a:alpha val="89999"/>
                    </a:schemeClr>
                  </a:gs>
                  <a:gs pos="50000">
                    <a:schemeClr val="accent2">
                      <a:gamma/>
                      <a:tint val="33725"/>
                      <a:invGamma/>
                    </a:schemeClr>
                  </a:gs>
                  <a:gs pos="100000">
                    <a:schemeClr val="accent2">
                      <a:alpha val="89999"/>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US">
                  <a:solidFill>
                    <a:srgbClr val="0066FF"/>
                  </a:solidFill>
                </a:endParaRPr>
              </a:p>
            </p:txBody>
          </p:sp>
        </p:grpSp>
        <p:sp>
          <p:nvSpPr>
            <p:cNvPr id="189467" name="Rectangle 27"/>
            <p:cNvSpPr>
              <a:spLocks noChangeArrowheads="1"/>
            </p:cNvSpPr>
            <p:nvPr/>
          </p:nvSpPr>
          <p:spPr bwMode="gray">
            <a:xfrm>
              <a:off x="773" y="1144"/>
              <a:ext cx="6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b="1">
                  <a:solidFill>
                    <a:srgbClr val="FF9900"/>
                  </a:solidFill>
                </a:rPr>
                <a:t>Mục tiêu</a:t>
              </a:r>
            </a:p>
          </p:txBody>
        </p:sp>
        <p:sp>
          <p:nvSpPr>
            <p:cNvPr id="189468" name="AutoShape 28"/>
            <p:cNvSpPr>
              <a:spLocks noChangeArrowheads="1"/>
            </p:cNvSpPr>
            <p:nvPr/>
          </p:nvSpPr>
          <p:spPr bwMode="gray">
            <a:xfrm flipV="1">
              <a:off x="135" y="1523"/>
              <a:ext cx="1696" cy="988"/>
            </a:xfrm>
            <a:prstGeom prst="triangle">
              <a:avLst>
                <a:gd name="adj" fmla="val 50000"/>
              </a:avLst>
            </a:prstGeom>
            <a:gradFill rotWithShape="1">
              <a:gsLst>
                <a:gs pos="0">
                  <a:schemeClr val="accent2"/>
                </a:gs>
                <a:gs pos="100000">
                  <a:schemeClr val="accent2">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9472" name="Group 32"/>
          <p:cNvGrpSpPr>
            <a:grpSpLocks/>
          </p:cNvGrpSpPr>
          <p:nvPr/>
        </p:nvGrpSpPr>
        <p:grpSpPr bwMode="auto">
          <a:xfrm>
            <a:off x="3759200" y="1825625"/>
            <a:ext cx="4368800" cy="4651375"/>
            <a:chOff x="1758" y="1102"/>
            <a:chExt cx="2190" cy="2930"/>
          </a:xfrm>
        </p:grpSpPr>
        <p:sp>
          <p:nvSpPr>
            <p:cNvPr id="189448" name="AutoShape 8"/>
            <p:cNvSpPr>
              <a:spLocks noChangeArrowheads="1"/>
            </p:cNvSpPr>
            <p:nvPr/>
          </p:nvSpPr>
          <p:spPr bwMode="gray">
            <a:xfrm rot="5400000">
              <a:off x="2020" y="2259"/>
              <a:ext cx="1680" cy="1865"/>
            </a:xfrm>
            <a:prstGeom prst="roundRect">
              <a:avLst>
                <a:gd name="adj" fmla="val 19894"/>
              </a:avLst>
            </a:prstGeom>
            <a:gradFill rotWithShape="1">
              <a:gsLst>
                <a:gs pos="0">
                  <a:srgbClr val="FEFFFF">
                    <a:gamma/>
                    <a:shade val="78824"/>
                    <a:invGamma/>
                    <a:alpha val="98000"/>
                  </a:srgbClr>
                </a:gs>
                <a:gs pos="50000">
                  <a:srgbClr val="FEFFFF"/>
                </a:gs>
                <a:gs pos="100000">
                  <a:srgbClr val="FEFFFF">
                    <a:gamma/>
                    <a:shade val="78824"/>
                    <a:invGamma/>
                    <a:alpha val="98000"/>
                  </a:srgbClr>
                </a:gs>
              </a:gsLst>
              <a:lin ang="5400000" scaled="1"/>
            </a:gradFill>
            <a:ln w="38100" algn="ctr">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449" name="Freeform 9"/>
            <p:cNvSpPr>
              <a:spLocks/>
            </p:cNvSpPr>
            <p:nvPr/>
          </p:nvSpPr>
          <p:spPr bwMode="gray">
            <a:xfrm>
              <a:off x="1941" y="2348"/>
              <a:ext cx="1840" cy="371"/>
            </a:xfrm>
            <a:custGeom>
              <a:avLst/>
              <a:gdLst>
                <a:gd name="T0" fmla="*/ 6 w 1261"/>
                <a:gd name="T1" fmla="*/ 297 h 303"/>
                <a:gd name="T2" fmla="*/ 18 w 1261"/>
                <a:gd name="T3" fmla="*/ 174 h 303"/>
                <a:gd name="T4" fmla="*/ 171 w 1261"/>
                <a:gd name="T5" fmla="*/ 30 h 303"/>
                <a:gd name="T6" fmla="*/ 352 w 1261"/>
                <a:gd name="T7" fmla="*/ 13 h 303"/>
                <a:gd name="T8" fmla="*/ 922 w 1261"/>
                <a:gd name="T9" fmla="*/ 10 h 303"/>
                <a:gd name="T10" fmla="*/ 1061 w 1261"/>
                <a:gd name="T11" fmla="*/ 12 h 303"/>
                <a:gd name="T12" fmla="*/ 1251 w 1261"/>
                <a:gd name="T13" fmla="*/ 190 h 303"/>
                <a:gd name="T14" fmla="*/ 1257 w 1261"/>
                <a:gd name="T15" fmla="*/ 303 h 303"/>
                <a:gd name="T16" fmla="*/ 6 w 1261"/>
                <a:gd name="T17" fmla="*/ 29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1" h="303">
                  <a:moveTo>
                    <a:pt x="6" y="297"/>
                  </a:moveTo>
                  <a:cubicBezTo>
                    <a:pt x="6" y="297"/>
                    <a:pt x="0" y="225"/>
                    <a:pt x="18" y="174"/>
                  </a:cubicBezTo>
                  <a:cubicBezTo>
                    <a:pt x="36" y="123"/>
                    <a:pt x="105" y="45"/>
                    <a:pt x="171" y="30"/>
                  </a:cubicBezTo>
                  <a:cubicBezTo>
                    <a:pt x="237" y="15"/>
                    <a:pt x="227" y="16"/>
                    <a:pt x="352" y="13"/>
                  </a:cubicBezTo>
                  <a:cubicBezTo>
                    <a:pt x="477" y="10"/>
                    <a:pt x="804" y="10"/>
                    <a:pt x="922" y="10"/>
                  </a:cubicBezTo>
                  <a:cubicBezTo>
                    <a:pt x="1039" y="10"/>
                    <a:pt x="988" y="0"/>
                    <a:pt x="1061" y="12"/>
                  </a:cubicBezTo>
                  <a:cubicBezTo>
                    <a:pt x="1133" y="24"/>
                    <a:pt x="1206" y="83"/>
                    <a:pt x="1251" y="190"/>
                  </a:cubicBezTo>
                  <a:cubicBezTo>
                    <a:pt x="1261" y="263"/>
                    <a:pt x="1257" y="303"/>
                    <a:pt x="1257" y="303"/>
                  </a:cubicBezTo>
                  <a:lnTo>
                    <a:pt x="6" y="297"/>
                  </a:lnTo>
                  <a:close/>
                </a:path>
              </a:pathLst>
            </a:custGeom>
            <a:solidFill>
              <a:schemeClr val="accent1">
                <a:alpha val="50000"/>
              </a:schemeClr>
            </a:solidFill>
            <a:ln>
              <a:noFill/>
            </a:ln>
            <a:effectLst/>
            <a:extLst>
              <a:ext uri="{91240B29-F687-4F45-9708-019B960494DF}">
                <a14:hiddenLine xmlns:a14="http://schemas.microsoft.com/office/drawing/2010/main" w="38100" cap="flat" cmpd="sng">
                  <a:solidFill>
                    <a:srgbClr val="EAEAEA"/>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451" name="Text Box 11"/>
            <p:cNvSpPr txBox="1">
              <a:spLocks noChangeArrowheads="1"/>
            </p:cNvSpPr>
            <p:nvPr/>
          </p:nvSpPr>
          <p:spPr bwMode="gray">
            <a:xfrm>
              <a:off x="1929" y="2777"/>
              <a:ext cx="1850"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sz="2500" b="1"/>
                <a:t>Lấy nguyên tắc của hiến chương Đại Tây Dương làm nền tảng</a:t>
              </a:r>
              <a:endParaRPr lang="en-US" sz="2500"/>
            </a:p>
          </p:txBody>
        </p:sp>
        <p:grpSp>
          <p:nvGrpSpPr>
            <p:cNvPr id="189456" name="Group 16"/>
            <p:cNvGrpSpPr>
              <a:grpSpLocks/>
            </p:cNvGrpSpPr>
            <p:nvPr/>
          </p:nvGrpSpPr>
          <p:grpSpPr bwMode="auto">
            <a:xfrm>
              <a:off x="1758" y="1104"/>
              <a:ext cx="2190" cy="415"/>
              <a:chOff x="2251" y="1126"/>
              <a:chExt cx="1501" cy="339"/>
            </a:xfrm>
          </p:grpSpPr>
          <p:sp>
            <p:nvSpPr>
              <p:cNvPr id="189457" name="AutoShape 17"/>
              <p:cNvSpPr>
                <a:spLocks noChangeArrowheads="1"/>
              </p:cNvSpPr>
              <p:nvPr/>
            </p:nvSpPr>
            <p:spPr bwMode="gray">
              <a:xfrm>
                <a:off x="2251" y="1126"/>
                <a:ext cx="1501" cy="339"/>
              </a:xfrm>
              <a:prstGeom prst="roundRect">
                <a:avLst>
                  <a:gd name="adj" fmla="val 50000"/>
                </a:avLst>
              </a:prstGeom>
              <a:gradFill rotWithShape="1">
                <a:gsLst>
                  <a:gs pos="0">
                    <a:srgbClr val="EAEAEA">
                      <a:gamma/>
                      <a:shade val="36078"/>
                      <a:invGamma/>
                    </a:srgbClr>
                  </a:gs>
                  <a:gs pos="50000">
                    <a:srgbClr val="EAEAEA"/>
                  </a:gs>
                  <a:gs pos="100000">
                    <a:srgbClr val="EAEAEA">
                      <a:gamma/>
                      <a:shade val="36078"/>
                      <a:invGamma/>
                    </a:srgbClr>
                  </a:gs>
                </a:gsLst>
                <a:lin ang="5400000" scaled="1"/>
              </a:gradFill>
              <a:ln>
                <a:noFill/>
              </a:ln>
              <a:effectLst>
                <a:outerShdw dist="40161" dir="4293903" algn="ctr" rotWithShape="0">
                  <a:srgbClr val="FFFFCC">
                    <a:alpha val="50000"/>
                  </a:srgbClr>
                </a:outerShdw>
              </a:effectLst>
              <a:extLst>
                <a:ext uri="{91240B29-F687-4F45-9708-019B960494DF}">
                  <a14:hiddenLine xmlns:a14="http://schemas.microsoft.com/office/drawing/2010/main" w="9525" algn="ctr">
                    <a:solidFill>
                      <a:srgbClr val="3366CC"/>
                    </a:solidFill>
                    <a:round/>
                    <a:headEnd/>
                    <a:tailEnd/>
                  </a14:hiddenLine>
                </a:ext>
              </a:extLst>
            </p:spPr>
            <p:txBody>
              <a:bodyPr wrap="none" anchor="ctr"/>
              <a:lstStyle/>
              <a:p>
                <a:endParaRPr lang="en-US"/>
              </a:p>
            </p:txBody>
          </p:sp>
          <p:sp>
            <p:nvSpPr>
              <p:cNvPr id="189458" name="AutoShape 18"/>
              <p:cNvSpPr>
                <a:spLocks noChangeArrowheads="1"/>
              </p:cNvSpPr>
              <p:nvPr/>
            </p:nvSpPr>
            <p:spPr bwMode="gray">
              <a:xfrm>
                <a:off x="2269" y="1145"/>
                <a:ext cx="1465" cy="303"/>
              </a:xfrm>
              <a:prstGeom prst="roundRect">
                <a:avLst>
                  <a:gd name="adj" fmla="val 50000"/>
                </a:avLst>
              </a:prstGeom>
              <a:gradFill rotWithShape="1">
                <a:gsLst>
                  <a:gs pos="0">
                    <a:schemeClr val="accent1">
                      <a:alpha val="89999"/>
                    </a:schemeClr>
                  </a:gs>
                  <a:gs pos="50000">
                    <a:schemeClr val="accent1">
                      <a:gamma/>
                      <a:tint val="33725"/>
                      <a:invGamma/>
                    </a:schemeClr>
                  </a:gs>
                  <a:gs pos="100000">
                    <a:schemeClr val="accent1">
                      <a:alpha val="89999"/>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89459" name="Rectangle 19"/>
            <p:cNvSpPr>
              <a:spLocks noChangeArrowheads="1"/>
            </p:cNvSpPr>
            <p:nvPr/>
          </p:nvSpPr>
          <p:spPr bwMode="gray">
            <a:xfrm>
              <a:off x="2501" y="1102"/>
              <a:ext cx="80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b="1">
                  <a:solidFill>
                    <a:srgbClr val="FF0000"/>
                  </a:solidFill>
                </a:rPr>
                <a:t>Nguyên tắc</a:t>
              </a:r>
            </a:p>
          </p:txBody>
        </p:sp>
        <p:sp>
          <p:nvSpPr>
            <p:cNvPr id="189469" name="AutoShape 29"/>
            <p:cNvSpPr>
              <a:spLocks noChangeArrowheads="1"/>
            </p:cNvSpPr>
            <p:nvPr/>
          </p:nvSpPr>
          <p:spPr bwMode="gray">
            <a:xfrm flipV="1">
              <a:off x="1920" y="1467"/>
              <a:ext cx="1821" cy="1057"/>
            </a:xfrm>
            <a:prstGeom prst="triangle">
              <a:avLst>
                <a:gd name="adj" fmla="val 50000"/>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9473" name="Group 33"/>
          <p:cNvGrpSpPr>
            <a:grpSpLocks/>
          </p:cNvGrpSpPr>
          <p:nvPr/>
        </p:nvGrpSpPr>
        <p:grpSpPr bwMode="auto">
          <a:xfrm>
            <a:off x="8034867" y="1863726"/>
            <a:ext cx="4157133" cy="4651375"/>
            <a:chOff x="3940" y="1102"/>
            <a:chExt cx="1964" cy="2930"/>
          </a:xfrm>
        </p:grpSpPr>
        <p:sp>
          <p:nvSpPr>
            <p:cNvPr id="189452" name="AutoShape 12"/>
            <p:cNvSpPr>
              <a:spLocks noChangeArrowheads="1"/>
            </p:cNvSpPr>
            <p:nvPr/>
          </p:nvSpPr>
          <p:spPr bwMode="gray">
            <a:xfrm rot="5400000">
              <a:off x="4036" y="2355"/>
              <a:ext cx="1682" cy="1671"/>
            </a:xfrm>
            <a:prstGeom prst="roundRect">
              <a:avLst>
                <a:gd name="adj" fmla="val 19894"/>
              </a:avLst>
            </a:prstGeom>
            <a:gradFill rotWithShape="1">
              <a:gsLst>
                <a:gs pos="0">
                  <a:srgbClr val="FEFFFF">
                    <a:gamma/>
                    <a:shade val="78824"/>
                    <a:invGamma/>
                    <a:alpha val="98000"/>
                  </a:srgbClr>
                </a:gs>
                <a:gs pos="50000">
                  <a:srgbClr val="FEFFFF"/>
                </a:gs>
                <a:gs pos="100000">
                  <a:srgbClr val="FEFFFF">
                    <a:gamma/>
                    <a:shade val="78824"/>
                    <a:invGamma/>
                    <a:alpha val="98000"/>
                  </a:srgbClr>
                </a:gs>
              </a:gsLst>
              <a:lin ang="5400000" scaled="1"/>
            </a:gradFill>
            <a:ln w="38100" algn="ctr">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453" name="Freeform 13"/>
            <p:cNvSpPr>
              <a:spLocks/>
            </p:cNvSpPr>
            <p:nvPr/>
          </p:nvSpPr>
          <p:spPr bwMode="gray">
            <a:xfrm>
              <a:off x="4047" y="2348"/>
              <a:ext cx="1654" cy="372"/>
            </a:xfrm>
            <a:custGeom>
              <a:avLst/>
              <a:gdLst>
                <a:gd name="T0" fmla="*/ 0 w 1259"/>
                <a:gd name="T1" fmla="*/ 298 h 298"/>
                <a:gd name="T2" fmla="*/ 7 w 1259"/>
                <a:gd name="T3" fmla="*/ 171 h 298"/>
                <a:gd name="T4" fmla="*/ 166 w 1259"/>
                <a:gd name="T5" fmla="*/ 14 h 298"/>
                <a:gd name="T6" fmla="*/ 356 w 1259"/>
                <a:gd name="T7" fmla="*/ 13 h 298"/>
                <a:gd name="T8" fmla="*/ 922 w 1259"/>
                <a:gd name="T9" fmla="*/ 10 h 298"/>
                <a:gd name="T10" fmla="*/ 1060 w 1259"/>
                <a:gd name="T11" fmla="*/ 12 h 298"/>
                <a:gd name="T12" fmla="*/ 1249 w 1259"/>
                <a:gd name="T13" fmla="*/ 186 h 298"/>
                <a:gd name="T14" fmla="*/ 1255 w 1259"/>
                <a:gd name="T15" fmla="*/ 297 h 298"/>
                <a:gd name="T16" fmla="*/ 0 w 1259"/>
                <a:gd name="T17"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298">
                  <a:moveTo>
                    <a:pt x="0" y="298"/>
                  </a:moveTo>
                  <a:lnTo>
                    <a:pt x="7" y="171"/>
                  </a:lnTo>
                  <a:cubicBezTo>
                    <a:pt x="35" y="124"/>
                    <a:pt x="108" y="40"/>
                    <a:pt x="166" y="14"/>
                  </a:cubicBezTo>
                  <a:lnTo>
                    <a:pt x="356" y="13"/>
                  </a:lnTo>
                  <a:cubicBezTo>
                    <a:pt x="482" y="12"/>
                    <a:pt x="805" y="10"/>
                    <a:pt x="922" y="10"/>
                  </a:cubicBezTo>
                  <a:cubicBezTo>
                    <a:pt x="1039" y="10"/>
                    <a:pt x="988" y="0"/>
                    <a:pt x="1060" y="12"/>
                  </a:cubicBezTo>
                  <a:cubicBezTo>
                    <a:pt x="1132" y="24"/>
                    <a:pt x="1204" y="81"/>
                    <a:pt x="1249" y="186"/>
                  </a:cubicBezTo>
                  <a:cubicBezTo>
                    <a:pt x="1259" y="258"/>
                    <a:pt x="1255" y="297"/>
                    <a:pt x="1255" y="297"/>
                  </a:cubicBezTo>
                  <a:lnTo>
                    <a:pt x="0" y="298"/>
                  </a:lnTo>
                  <a:close/>
                </a:path>
              </a:pathLst>
            </a:custGeom>
            <a:solidFill>
              <a:schemeClr val="hlink">
                <a:alpha val="50000"/>
              </a:schemeClr>
            </a:solidFill>
            <a:ln>
              <a:noFill/>
            </a:ln>
            <a:effectLst/>
            <a:extLst>
              <a:ext uri="{91240B29-F687-4F45-9708-019B960494DF}">
                <a14:hiddenLine xmlns:a14="http://schemas.microsoft.com/office/drawing/2010/main" w="38100" cap="flat" cmpd="sng">
                  <a:solidFill>
                    <a:srgbClr val="EAEAEA"/>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455" name="Text Box 15"/>
            <p:cNvSpPr txBox="1">
              <a:spLocks noChangeArrowheads="1"/>
            </p:cNvSpPr>
            <p:nvPr/>
          </p:nvSpPr>
          <p:spPr bwMode="gray">
            <a:xfrm>
              <a:off x="4041" y="2776"/>
              <a:ext cx="1657"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sz="2500" b="1">
                  <a:solidFill>
                    <a:schemeClr val="hlink"/>
                  </a:solidFill>
                </a:rPr>
                <a:t>Quán triệt quan điểm độc lập, tự chủ, tự lực, tự cường</a:t>
              </a:r>
            </a:p>
          </p:txBody>
        </p:sp>
        <p:grpSp>
          <p:nvGrpSpPr>
            <p:cNvPr id="189460" name="Group 20"/>
            <p:cNvGrpSpPr>
              <a:grpSpLocks/>
            </p:cNvGrpSpPr>
            <p:nvPr/>
          </p:nvGrpSpPr>
          <p:grpSpPr bwMode="auto">
            <a:xfrm>
              <a:off x="3940" y="1104"/>
              <a:ext cx="1964" cy="415"/>
              <a:chOff x="3969" y="1126"/>
              <a:chExt cx="1502" cy="339"/>
            </a:xfrm>
          </p:grpSpPr>
          <p:sp>
            <p:nvSpPr>
              <p:cNvPr id="189461" name="AutoShape 21"/>
              <p:cNvSpPr>
                <a:spLocks noChangeArrowheads="1"/>
              </p:cNvSpPr>
              <p:nvPr/>
            </p:nvSpPr>
            <p:spPr bwMode="gray">
              <a:xfrm>
                <a:off x="3969" y="1126"/>
                <a:ext cx="1502" cy="339"/>
              </a:xfrm>
              <a:prstGeom prst="roundRect">
                <a:avLst>
                  <a:gd name="adj" fmla="val 50000"/>
                </a:avLst>
              </a:prstGeom>
              <a:gradFill rotWithShape="1">
                <a:gsLst>
                  <a:gs pos="0">
                    <a:srgbClr val="EAEAEA">
                      <a:gamma/>
                      <a:shade val="36078"/>
                      <a:invGamma/>
                    </a:srgbClr>
                  </a:gs>
                  <a:gs pos="50000">
                    <a:srgbClr val="EAEAEA"/>
                  </a:gs>
                  <a:gs pos="100000">
                    <a:srgbClr val="EAEAEA">
                      <a:gamma/>
                      <a:shade val="36078"/>
                      <a:invGamma/>
                    </a:srgbClr>
                  </a:gs>
                </a:gsLst>
                <a:lin ang="5400000" scaled="1"/>
              </a:gradFill>
              <a:ln>
                <a:noFill/>
              </a:ln>
              <a:effectLst>
                <a:outerShdw dist="40161" dir="4293903" algn="ctr" rotWithShape="0">
                  <a:srgbClr val="FFFFCC">
                    <a:alpha val="50000"/>
                  </a:srgbClr>
                </a:outerShdw>
              </a:effectLst>
              <a:extLst>
                <a:ext uri="{91240B29-F687-4F45-9708-019B960494DF}">
                  <a14:hiddenLine xmlns:a14="http://schemas.microsoft.com/office/drawing/2010/main" w="9525" algn="ctr">
                    <a:solidFill>
                      <a:srgbClr val="3366CC"/>
                    </a:solidFill>
                    <a:round/>
                    <a:headEnd/>
                    <a:tailEnd/>
                  </a14:hiddenLine>
                </a:ext>
              </a:extLst>
            </p:spPr>
            <p:txBody>
              <a:bodyPr wrap="none" anchor="ctr"/>
              <a:lstStyle/>
              <a:p>
                <a:pPr algn="ctr"/>
                <a:endParaRPr lang="en-US">
                  <a:solidFill>
                    <a:schemeClr val="hlink"/>
                  </a:solidFill>
                </a:endParaRPr>
              </a:p>
            </p:txBody>
          </p:sp>
          <p:sp>
            <p:nvSpPr>
              <p:cNvPr id="189462" name="AutoShape 22"/>
              <p:cNvSpPr>
                <a:spLocks noChangeArrowheads="1"/>
              </p:cNvSpPr>
              <p:nvPr/>
            </p:nvSpPr>
            <p:spPr bwMode="gray">
              <a:xfrm>
                <a:off x="3988" y="1145"/>
                <a:ext cx="1464" cy="303"/>
              </a:xfrm>
              <a:prstGeom prst="roundRect">
                <a:avLst>
                  <a:gd name="adj" fmla="val 50000"/>
                </a:avLst>
              </a:prstGeom>
              <a:gradFill rotWithShape="1">
                <a:gsLst>
                  <a:gs pos="0">
                    <a:schemeClr val="hlink">
                      <a:alpha val="89999"/>
                    </a:schemeClr>
                  </a:gs>
                  <a:gs pos="50000">
                    <a:schemeClr val="hlink">
                      <a:gamma/>
                      <a:tint val="33725"/>
                      <a:invGamma/>
                    </a:schemeClr>
                  </a:gs>
                  <a:gs pos="100000">
                    <a:schemeClr val="hlink">
                      <a:alpha val="89999"/>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89463" name="Rectangle 23"/>
            <p:cNvSpPr>
              <a:spLocks noChangeArrowheads="1"/>
            </p:cNvSpPr>
            <p:nvPr/>
          </p:nvSpPr>
          <p:spPr bwMode="gray">
            <a:xfrm>
              <a:off x="4401" y="1102"/>
              <a:ext cx="9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b="1">
                  <a:solidFill>
                    <a:srgbClr val="000066"/>
                  </a:solidFill>
                </a:rPr>
                <a:t>Phương châm</a:t>
              </a:r>
            </a:p>
          </p:txBody>
        </p:sp>
        <p:sp>
          <p:nvSpPr>
            <p:cNvPr id="189470" name="AutoShape 30"/>
            <p:cNvSpPr>
              <a:spLocks noChangeArrowheads="1"/>
            </p:cNvSpPr>
            <p:nvPr/>
          </p:nvSpPr>
          <p:spPr bwMode="gray">
            <a:xfrm flipV="1">
              <a:off x="4051" y="1466"/>
              <a:ext cx="1632" cy="1058"/>
            </a:xfrm>
            <a:prstGeom prst="triangle">
              <a:avLst>
                <a:gd name="adj" fmla="val 50000"/>
              </a:avLst>
            </a:prstGeom>
            <a:gradFill rotWithShape="1">
              <a:gsLst>
                <a:gs pos="0">
                  <a:schemeClr val="hlink"/>
                </a:gs>
                <a:gs pos="100000">
                  <a:schemeClr va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en-US">
                <a:solidFill>
                  <a:schemeClr val="hlink"/>
                </a:solidFill>
              </a:endParaRPr>
            </a:p>
          </p:txBody>
        </p:sp>
      </p:grpSp>
      <p:sp>
        <p:nvSpPr>
          <p:cNvPr id="189474" name="WordArt 34"/>
          <p:cNvSpPr>
            <a:spLocks noChangeArrowheads="1" noChangeShapeType="1" noTextEdit="1"/>
          </p:cNvSpPr>
          <p:nvPr/>
        </p:nvSpPr>
        <p:spPr bwMode="ltGray">
          <a:xfrm>
            <a:off x="203200" y="457201"/>
            <a:ext cx="11582400" cy="1057275"/>
          </a:xfrm>
          <a:prstGeom prst="rect">
            <a:avLst/>
          </a:prstGeom>
        </p:spPr>
        <p:txBody>
          <a:bodyPr wrap="none" fromWordArt="1">
            <a:prstTxWarp prst="textPlain">
              <a:avLst>
                <a:gd name="adj" fmla="val 50000"/>
              </a:avLst>
            </a:prstTxWarp>
          </a:bodyPr>
          <a:lstStyle/>
          <a:p>
            <a:pPr algn="ctr"/>
            <a:r>
              <a:rPr lang="vi-VN" sz="3600" kern="10">
                <a:ln w="9525">
                  <a:solidFill>
                    <a:srgbClr val="FF0000"/>
                  </a:solidFill>
                  <a:round/>
                  <a:headEnd/>
                  <a:tailEnd/>
                </a:ln>
                <a:solidFill>
                  <a:srgbClr val="993366"/>
                </a:solidFill>
                <a:effectLst>
                  <a:outerShdw dist="35921" dir="2700000" algn="ctr" rotWithShape="0">
                    <a:srgbClr val="C0C0C0">
                      <a:alpha val="80000"/>
                    </a:srgbClr>
                  </a:outerShdw>
                </a:effectLst>
                <a:latin typeface="Times New Roman"/>
                <a:cs typeface="Times New Roman"/>
              </a:rPr>
              <a:t>Đường lối đối ngoại </a:t>
            </a:r>
          </a:p>
          <a:p>
            <a:pPr algn="ctr"/>
            <a:r>
              <a:rPr lang="vi-VN" sz="3600" kern="10">
                <a:ln w="9525">
                  <a:solidFill>
                    <a:srgbClr val="FF0000"/>
                  </a:solidFill>
                  <a:round/>
                  <a:headEnd/>
                  <a:tailEnd/>
                </a:ln>
                <a:solidFill>
                  <a:srgbClr val="993366"/>
                </a:solidFill>
                <a:effectLst>
                  <a:outerShdw dist="35921" dir="2700000" algn="ctr" rotWithShape="0">
                    <a:srgbClr val="C0C0C0">
                      <a:alpha val="80000"/>
                    </a:srgbClr>
                  </a:outerShdw>
                </a:effectLst>
                <a:latin typeface="Times New Roman"/>
                <a:cs typeface="Times New Roman"/>
              </a:rPr>
              <a:t>sau cách mạng Tháng Tám của Đảng</a:t>
            </a:r>
            <a:endParaRPr lang="en-US" sz="3600" kern="10">
              <a:ln w="9525">
                <a:solidFill>
                  <a:srgbClr val="FF0000"/>
                </a:solidFill>
                <a:round/>
                <a:headEnd/>
                <a:tailEnd/>
              </a:ln>
              <a:solidFill>
                <a:srgbClr val="993366"/>
              </a:solidFill>
              <a:effectLst>
                <a:outerShdw dist="35921" dir="2700000" algn="ctr" rotWithShape="0">
                  <a:srgbClr val="C0C0C0">
                    <a:alpha val="80000"/>
                  </a:srgbClr>
                </a:outerShdw>
              </a:effectLst>
              <a:latin typeface="Times New Roman"/>
              <a:cs typeface="Times New Roman"/>
            </a:endParaRPr>
          </a:p>
        </p:txBody>
      </p:sp>
    </p:spTree>
    <p:extLst>
      <p:ext uri="{BB962C8B-B14F-4D97-AF65-F5344CB8AC3E}">
        <p14:creationId xmlns:p14="http://schemas.microsoft.com/office/powerpoint/2010/main" val="33096230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ChangeArrowheads="1"/>
          </p:cNvSpPr>
          <p:nvPr/>
        </p:nvSpPr>
        <p:spPr bwMode="white">
          <a:xfrm>
            <a:off x="0" y="1143000"/>
            <a:ext cx="1178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ctr"/>
            <a:r>
              <a:rPr lang="en-US" sz="2400" b="1">
                <a:latin typeface="Times New Roman" pitchFamily="18" charset="0"/>
              </a:rPr>
              <a:t>Phương châm đối ngoại của Đảng qua các kì ĐH IV, V:</a:t>
            </a:r>
          </a:p>
        </p:txBody>
      </p:sp>
      <p:sp>
        <p:nvSpPr>
          <p:cNvPr id="157700" name="Freeform 4"/>
          <p:cNvSpPr>
            <a:spLocks/>
          </p:cNvSpPr>
          <p:nvPr/>
        </p:nvSpPr>
        <p:spPr bwMode="gray">
          <a:xfrm>
            <a:off x="4775200" y="1676400"/>
            <a:ext cx="1955800" cy="1155700"/>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accent2">
                  <a:gamma/>
                  <a:tint val="44314"/>
                  <a:invGamma/>
                  <a:alpha val="32001"/>
                </a:schemeClr>
              </a:gs>
              <a:gs pos="100000">
                <a:schemeClr val="accent2"/>
              </a:gs>
            </a:gsLst>
            <a:lin ang="0" scaled="1"/>
          </a:gradFill>
          <a:ln>
            <a:noFill/>
          </a:ln>
          <a:effectLst>
            <a:prstShdw prst="shdw17" dist="17961" dir="2700000">
              <a:schemeClr val="accent2">
                <a:gamma/>
                <a:shade val="60000"/>
                <a:invGamma/>
              </a:schemeClr>
            </a:prstShdw>
          </a:effectLst>
          <a:extLst>
            <a:ext uri="{91240B29-F687-4F45-9708-019B960494DF}">
              <a14:hiddenLine xmlns:a14="http://schemas.microsoft.com/office/drawing/2010/main" w="12700">
                <a:solidFill>
                  <a:srgbClr val="0000FF"/>
                </a:solidFill>
                <a:prstDash val="solid"/>
                <a:round/>
                <a:headEnd/>
                <a:tailEnd/>
              </a14:hiddenLine>
            </a:ext>
          </a:extLst>
        </p:spPr>
        <p:txBody>
          <a:bodyPr/>
          <a:lstStyle/>
          <a:p>
            <a:endParaRPr lang="en-US"/>
          </a:p>
        </p:txBody>
      </p:sp>
      <p:sp>
        <p:nvSpPr>
          <p:cNvPr id="157702" name="Rectangle 6"/>
          <p:cNvSpPr>
            <a:spLocks noChangeArrowheads="1"/>
          </p:cNvSpPr>
          <p:nvPr/>
        </p:nvSpPr>
        <p:spPr bwMode="auto">
          <a:xfrm>
            <a:off x="1117600" y="2971800"/>
            <a:ext cx="36576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742950" lvl="1" indent="-285750">
              <a:lnSpc>
                <a:spcPct val="80000"/>
              </a:lnSpc>
              <a:spcBef>
                <a:spcPct val="20000"/>
              </a:spcBef>
              <a:buClr>
                <a:schemeClr val="tx2"/>
              </a:buClr>
              <a:buSzPct val="60000"/>
              <a:buFont typeface="Wingdings" pitchFamily="2" charset="2"/>
              <a:buNone/>
            </a:pPr>
            <a:endParaRPr lang="en-US" sz="2000" i="1">
              <a:solidFill>
                <a:schemeClr val="hlink"/>
              </a:solidFill>
              <a:latin typeface="Verdana" pitchFamily="34" charset="0"/>
            </a:endParaRPr>
          </a:p>
        </p:txBody>
      </p:sp>
      <p:grpSp>
        <p:nvGrpSpPr>
          <p:cNvPr id="157705" name="Group 9"/>
          <p:cNvGrpSpPr>
            <a:grpSpLocks/>
          </p:cNvGrpSpPr>
          <p:nvPr/>
        </p:nvGrpSpPr>
        <p:grpSpPr bwMode="auto">
          <a:xfrm>
            <a:off x="914400" y="2571750"/>
            <a:ext cx="3860800" cy="3981450"/>
            <a:chOff x="3718" y="834"/>
            <a:chExt cx="1824" cy="2508"/>
          </a:xfrm>
        </p:grpSpPr>
        <p:sp>
          <p:nvSpPr>
            <p:cNvPr id="157706" name="AutoShape 10"/>
            <p:cNvSpPr>
              <a:spLocks noChangeArrowheads="1"/>
            </p:cNvSpPr>
            <p:nvPr/>
          </p:nvSpPr>
          <p:spPr bwMode="auto">
            <a:xfrm>
              <a:off x="3718" y="951"/>
              <a:ext cx="1824" cy="2391"/>
            </a:xfrm>
            <a:prstGeom prst="roundRect">
              <a:avLst>
                <a:gd name="adj" fmla="val 4690"/>
              </a:avLst>
            </a:prstGeom>
            <a:noFill/>
            <a:ln w="57150">
              <a:solidFill>
                <a:schemeClr val="accent2"/>
              </a:solidFill>
              <a:round/>
              <a:headEnd/>
              <a:tailEnd/>
            </a:ln>
            <a:effectLst/>
            <a:extLst>
              <a:ext uri="{909E8E84-426E-40DD-AFC4-6F175D3DCCD1}">
                <a14:hiddenFill xmlns:a14="http://schemas.microsoft.com/office/drawing/2010/main">
                  <a:solidFill>
                    <a:srgbClr val="F1D08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07" name="AutoShape 11"/>
            <p:cNvSpPr>
              <a:spLocks noChangeArrowheads="1"/>
            </p:cNvSpPr>
            <p:nvPr/>
          </p:nvSpPr>
          <p:spPr bwMode="gray">
            <a:xfrm>
              <a:off x="3888" y="864"/>
              <a:ext cx="1481" cy="21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08" name="AutoShape 12"/>
            <p:cNvSpPr>
              <a:spLocks noChangeArrowheads="1"/>
            </p:cNvSpPr>
            <p:nvPr/>
          </p:nvSpPr>
          <p:spPr bwMode="auto">
            <a:xfrm flipH="1">
              <a:off x="5040" y="912"/>
              <a:ext cx="58" cy="109"/>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09" name="AutoShape 13"/>
            <p:cNvSpPr>
              <a:spLocks noChangeArrowheads="1"/>
            </p:cNvSpPr>
            <p:nvPr/>
          </p:nvSpPr>
          <p:spPr bwMode="auto">
            <a:xfrm flipH="1">
              <a:off x="4038" y="906"/>
              <a:ext cx="57" cy="109"/>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10" name="Text Box 14"/>
            <p:cNvSpPr txBox="1">
              <a:spLocks noChangeArrowheads="1"/>
            </p:cNvSpPr>
            <p:nvPr/>
          </p:nvSpPr>
          <p:spPr bwMode="gray">
            <a:xfrm>
              <a:off x="4156" y="834"/>
              <a:ext cx="8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endParaRPr lang="en-US" sz="2000" b="1">
                <a:solidFill>
                  <a:schemeClr val="bg1"/>
                </a:solidFill>
                <a:effectLst>
                  <a:outerShdw blurRad="38100" dist="38100" dir="2700000" algn="tl">
                    <a:srgbClr val="C0C0C0"/>
                  </a:outerShdw>
                </a:effectLst>
                <a:latin typeface=".VnTime" pitchFamily="34" charset="0"/>
                <a:cs typeface="Arial" charset="0"/>
              </a:endParaRPr>
            </a:p>
          </p:txBody>
        </p:sp>
        <p:sp>
          <p:nvSpPr>
            <p:cNvPr id="157711" name="Text Box 15"/>
            <p:cNvSpPr txBox="1">
              <a:spLocks noChangeArrowheads="1"/>
            </p:cNvSpPr>
            <p:nvPr/>
          </p:nvSpPr>
          <p:spPr bwMode="auto">
            <a:xfrm>
              <a:off x="3778" y="1098"/>
              <a:ext cx="1695"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95000"/>
                </a:lnSpc>
              </a:pPr>
              <a:endParaRPr lang="en-US" sz="2400" b="1">
                <a:effectLst>
                  <a:outerShdw blurRad="38100" dist="38100" dir="2700000" algn="tl">
                    <a:srgbClr val="C0C0C0"/>
                  </a:outerShdw>
                </a:effectLst>
                <a:latin typeface=".VnTime" pitchFamily="34" charset="0"/>
                <a:cs typeface="Arial" charset="0"/>
              </a:endParaRPr>
            </a:p>
          </p:txBody>
        </p:sp>
      </p:grpSp>
      <p:sp>
        <p:nvSpPr>
          <p:cNvPr id="157712" name="Rectangle 16"/>
          <p:cNvSpPr>
            <a:spLocks noChangeArrowheads="1"/>
          </p:cNvSpPr>
          <p:nvPr/>
        </p:nvSpPr>
        <p:spPr bwMode="white">
          <a:xfrm>
            <a:off x="812800" y="3962400"/>
            <a:ext cx="38608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lIns="0" rIns="182880" anchor="ctr"/>
          <a:lstStyle/>
          <a:p>
            <a:pPr marL="609600" indent="-609600" algn="just">
              <a:lnSpc>
                <a:spcPct val="80000"/>
              </a:lnSpc>
            </a:pPr>
            <a:r>
              <a:rPr lang="en-US" sz="2600" b="1">
                <a:effectLst>
                  <a:outerShdw blurRad="38100" dist="38100" dir="2700000" algn="tl">
                    <a:srgbClr val="C0C0C0"/>
                  </a:outerShdw>
                </a:effectLst>
                <a:latin typeface="Verdana" pitchFamily="34" charset="0"/>
              </a:rPr>
              <a:t>	“</a:t>
            </a:r>
          </a:p>
        </p:txBody>
      </p:sp>
      <p:sp>
        <p:nvSpPr>
          <p:cNvPr id="157713" name="WordArt 17"/>
          <p:cNvSpPr>
            <a:spLocks noChangeArrowheads="1" noChangeShapeType="1" noTextEdit="1"/>
          </p:cNvSpPr>
          <p:nvPr/>
        </p:nvSpPr>
        <p:spPr bwMode="auto">
          <a:xfrm>
            <a:off x="914400" y="3048000"/>
            <a:ext cx="3860800" cy="3429000"/>
          </a:xfrm>
          <a:prstGeom prst="rect">
            <a:avLst/>
          </a:prstGeom>
          <a:extLst>
            <a:ext uri="{91240B29-F687-4F45-9708-019B960494DF}">
              <a14:hiddenLine xmlns:a14="http://schemas.microsoft.com/office/drawing/2010/main" w="9525">
                <a:solidFill>
                  <a:srgbClr val="800080"/>
                </a:solidFill>
                <a:round/>
                <a:headEnd/>
                <a:tailEnd/>
              </a14:hiddenLine>
            </a:ext>
          </a:extLst>
        </p:spPr>
        <p:txBody>
          <a:bodyPr wrap="none" fromWordArt="1">
            <a:prstTxWarp prst="textPlain">
              <a:avLst>
                <a:gd name="adj" fmla="val 50000"/>
              </a:avLst>
            </a:prstTxWarp>
          </a:bodyPr>
          <a:lstStyle/>
          <a:p>
            <a:pPr algn="ctr"/>
            <a:r>
              <a:rPr lang="vi-VN" sz="2400" b="1" kern="10">
                <a:solidFill>
                  <a:srgbClr val="000066"/>
                </a:solidFill>
                <a:effectLst>
                  <a:outerShdw dist="35921" dir="2700000" algn="ctr" rotWithShape="0">
                    <a:srgbClr val="C0C0C0">
                      <a:alpha val="80000"/>
                    </a:srgbClr>
                  </a:outerShdw>
                </a:effectLst>
                <a:latin typeface="Times New Roman"/>
                <a:cs typeface="Times New Roman"/>
              </a:rPr>
              <a:t>"Ra sức tranh thủ </a:t>
            </a:r>
          </a:p>
          <a:p>
            <a:pPr algn="ctr"/>
            <a:r>
              <a:rPr lang="vi-VN" sz="2400" b="1" kern="10">
                <a:solidFill>
                  <a:srgbClr val="000066"/>
                </a:solidFill>
                <a:effectLst>
                  <a:outerShdw dist="35921" dir="2700000" algn="ctr" rotWithShape="0">
                    <a:srgbClr val="C0C0C0">
                      <a:alpha val="80000"/>
                    </a:srgbClr>
                  </a:outerShdw>
                </a:effectLst>
                <a:latin typeface="Times New Roman"/>
                <a:cs typeface="Times New Roman"/>
              </a:rPr>
              <a:t>những điều kiện </a:t>
            </a:r>
          </a:p>
          <a:p>
            <a:pPr algn="ctr"/>
            <a:r>
              <a:rPr lang="vi-VN" sz="2400" b="1" kern="10">
                <a:solidFill>
                  <a:srgbClr val="000066"/>
                </a:solidFill>
                <a:effectLst>
                  <a:outerShdw dist="35921" dir="2700000" algn="ctr" rotWithShape="0">
                    <a:srgbClr val="C0C0C0">
                      <a:alpha val="80000"/>
                    </a:srgbClr>
                  </a:outerShdw>
                </a:effectLst>
                <a:latin typeface="Times New Roman"/>
                <a:cs typeface="Times New Roman"/>
              </a:rPr>
              <a:t>quốc tế thuận lợi </a:t>
            </a:r>
          </a:p>
          <a:p>
            <a:pPr algn="ctr"/>
            <a:r>
              <a:rPr lang="vi-VN" sz="2400" b="1" kern="10">
                <a:solidFill>
                  <a:srgbClr val="000066"/>
                </a:solidFill>
                <a:effectLst>
                  <a:outerShdw dist="35921" dir="2700000" algn="ctr" rotWithShape="0">
                    <a:srgbClr val="C0C0C0">
                      <a:alpha val="80000"/>
                    </a:srgbClr>
                  </a:outerShdw>
                </a:effectLst>
                <a:latin typeface="Times New Roman"/>
                <a:cs typeface="Times New Roman"/>
              </a:rPr>
              <a:t>để nhanh chóng hàn </a:t>
            </a:r>
          </a:p>
          <a:p>
            <a:pPr algn="ctr"/>
            <a:r>
              <a:rPr lang="vi-VN" sz="2400" b="1" kern="10">
                <a:solidFill>
                  <a:srgbClr val="000066"/>
                </a:solidFill>
                <a:effectLst>
                  <a:outerShdw dist="35921" dir="2700000" algn="ctr" rotWithShape="0">
                    <a:srgbClr val="C0C0C0">
                      <a:alpha val="80000"/>
                    </a:srgbClr>
                  </a:outerShdw>
                </a:effectLst>
                <a:latin typeface="Times New Roman"/>
                <a:cs typeface="Times New Roman"/>
              </a:rPr>
              <a:t>gắn những vết thương </a:t>
            </a:r>
          </a:p>
          <a:p>
            <a:pPr algn="ctr"/>
            <a:r>
              <a:rPr lang="vi-VN" sz="2400" b="1" kern="10">
                <a:solidFill>
                  <a:srgbClr val="000066"/>
                </a:solidFill>
                <a:effectLst>
                  <a:outerShdw dist="35921" dir="2700000" algn="ctr" rotWithShape="0">
                    <a:srgbClr val="C0C0C0">
                      <a:alpha val="80000"/>
                    </a:srgbClr>
                  </a:outerShdw>
                </a:effectLst>
                <a:latin typeface="Times New Roman"/>
                <a:cs typeface="Times New Roman"/>
              </a:rPr>
              <a:t>chiến tranh, xây dựng</a:t>
            </a:r>
          </a:p>
          <a:p>
            <a:pPr algn="ctr"/>
            <a:r>
              <a:rPr lang="vi-VN" sz="2400" b="1" kern="10">
                <a:solidFill>
                  <a:srgbClr val="000066"/>
                </a:solidFill>
                <a:effectLst>
                  <a:outerShdw dist="35921" dir="2700000" algn="ctr" rotWithShape="0">
                    <a:srgbClr val="C0C0C0">
                      <a:alpha val="80000"/>
                    </a:srgbClr>
                  </a:outerShdw>
                </a:effectLst>
                <a:latin typeface="Times New Roman"/>
                <a:cs typeface="Times New Roman"/>
              </a:rPr>
              <a:t> vật chất của </a:t>
            </a:r>
          </a:p>
          <a:p>
            <a:pPr algn="ctr"/>
            <a:r>
              <a:rPr lang="vi-VN" sz="2400" b="1" kern="10">
                <a:solidFill>
                  <a:srgbClr val="000066"/>
                </a:solidFill>
                <a:effectLst>
                  <a:outerShdw dist="35921" dir="2700000" algn="ctr" rotWithShape="0">
                    <a:srgbClr val="C0C0C0">
                      <a:alpha val="80000"/>
                    </a:srgbClr>
                  </a:outerShdw>
                </a:effectLst>
                <a:latin typeface="Times New Roman"/>
                <a:cs typeface="Times New Roman"/>
              </a:rPr>
              <a:t>CNXH ở nước ta"</a:t>
            </a:r>
            <a:endParaRPr lang="en-US" sz="2400" b="1" kern="10">
              <a:solidFill>
                <a:srgbClr val="000066"/>
              </a:solidFill>
              <a:effectLst>
                <a:outerShdw dist="35921" dir="2700000" algn="ctr" rotWithShape="0">
                  <a:srgbClr val="C0C0C0">
                    <a:alpha val="80000"/>
                  </a:srgbClr>
                </a:outerShdw>
              </a:effectLst>
              <a:latin typeface="Times New Roman"/>
              <a:cs typeface="Times New Roman"/>
            </a:endParaRPr>
          </a:p>
        </p:txBody>
      </p:sp>
      <p:sp>
        <p:nvSpPr>
          <p:cNvPr id="157714" name="WordArt 18"/>
          <p:cNvSpPr>
            <a:spLocks noChangeArrowheads="1" noChangeShapeType="1" noTextEdit="1"/>
          </p:cNvSpPr>
          <p:nvPr/>
        </p:nvSpPr>
        <p:spPr bwMode="auto">
          <a:xfrm>
            <a:off x="1873251" y="2605088"/>
            <a:ext cx="17272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1400" kern="10">
                <a:solidFill>
                  <a:schemeClr val="bg1"/>
                </a:solidFill>
                <a:effectLst>
                  <a:prstShdw prst="shdw17" dist="17961" dir="2700000">
                    <a:schemeClr val="bg1">
                      <a:gamma/>
                      <a:shade val="60000"/>
                      <a:invGamma/>
                    </a:schemeClr>
                  </a:prstShdw>
                </a:effectLst>
                <a:latin typeface=".VnBahamasBH"/>
              </a:rPr>
              <a:t>®¹i héi iV</a:t>
            </a:r>
          </a:p>
        </p:txBody>
      </p:sp>
      <p:sp>
        <p:nvSpPr>
          <p:cNvPr id="157716" name="Rectangle 20"/>
          <p:cNvSpPr>
            <a:spLocks noChangeArrowheads="1"/>
          </p:cNvSpPr>
          <p:nvPr/>
        </p:nvSpPr>
        <p:spPr bwMode="auto">
          <a:xfrm>
            <a:off x="6908800" y="2609850"/>
            <a:ext cx="36576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742950" lvl="1" indent="-285750">
              <a:lnSpc>
                <a:spcPct val="80000"/>
              </a:lnSpc>
              <a:spcBef>
                <a:spcPct val="20000"/>
              </a:spcBef>
              <a:buClr>
                <a:schemeClr val="tx2"/>
              </a:buClr>
              <a:buSzPct val="60000"/>
              <a:buFont typeface="Wingdings" pitchFamily="2" charset="2"/>
              <a:buNone/>
            </a:pPr>
            <a:endParaRPr lang="en-US" sz="2000" i="1">
              <a:solidFill>
                <a:schemeClr val="hlink"/>
              </a:solidFill>
              <a:latin typeface="Verdana" pitchFamily="34" charset="0"/>
            </a:endParaRPr>
          </a:p>
        </p:txBody>
      </p:sp>
      <p:grpSp>
        <p:nvGrpSpPr>
          <p:cNvPr id="157719" name="Group 23"/>
          <p:cNvGrpSpPr>
            <a:grpSpLocks/>
          </p:cNvGrpSpPr>
          <p:nvPr/>
        </p:nvGrpSpPr>
        <p:grpSpPr bwMode="auto">
          <a:xfrm>
            <a:off x="6807200" y="2181225"/>
            <a:ext cx="3860800" cy="3981450"/>
            <a:chOff x="3718" y="834"/>
            <a:chExt cx="1824" cy="2508"/>
          </a:xfrm>
        </p:grpSpPr>
        <p:sp>
          <p:nvSpPr>
            <p:cNvPr id="157720" name="AutoShape 24"/>
            <p:cNvSpPr>
              <a:spLocks noChangeArrowheads="1"/>
            </p:cNvSpPr>
            <p:nvPr/>
          </p:nvSpPr>
          <p:spPr bwMode="auto">
            <a:xfrm>
              <a:off x="3718" y="951"/>
              <a:ext cx="1824" cy="2391"/>
            </a:xfrm>
            <a:prstGeom prst="roundRect">
              <a:avLst>
                <a:gd name="adj" fmla="val 4690"/>
              </a:avLst>
            </a:prstGeom>
            <a:noFill/>
            <a:ln w="57150">
              <a:solidFill>
                <a:schemeClr val="accent2"/>
              </a:solidFill>
              <a:round/>
              <a:headEnd/>
              <a:tailEnd/>
            </a:ln>
            <a:effectLst/>
            <a:extLst>
              <a:ext uri="{909E8E84-426E-40DD-AFC4-6F175D3DCCD1}">
                <a14:hiddenFill xmlns:a14="http://schemas.microsoft.com/office/drawing/2010/main">
                  <a:solidFill>
                    <a:srgbClr val="F1D08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21" name="AutoShape 25"/>
            <p:cNvSpPr>
              <a:spLocks noChangeArrowheads="1"/>
            </p:cNvSpPr>
            <p:nvPr/>
          </p:nvSpPr>
          <p:spPr bwMode="gray">
            <a:xfrm>
              <a:off x="3888" y="864"/>
              <a:ext cx="1481" cy="21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22" name="AutoShape 26"/>
            <p:cNvSpPr>
              <a:spLocks noChangeArrowheads="1"/>
            </p:cNvSpPr>
            <p:nvPr/>
          </p:nvSpPr>
          <p:spPr bwMode="auto">
            <a:xfrm flipH="1">
              <a:off x="5040" y="912"/>
              <a:ext cx="58" cy="109"/>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23" name="AutoShape 27"/>
            <p:cNvSpPr>
              <a:spLocks noChangeArrowheads="1"/>
            </p:cNvSpPr>
            <p:nvPr/>
          </p:nvSpPr>
          <p:spPr bwMode="auto">
            <a:xfrm flipH="1">
              <a:off x="4038" y="906"/>
              <a:ext cx="57" cy="109"/>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24" name="Text Box 28"/>
            <p:cNvSpPr txBox="1">
              <a:spLocks noChangeArrowheads="1"/>
            </p:cNvSpPr>
            <p:nvPr/>
          </p:nvSpPr>
          <p:spPr bwMode="gray">
            <a:xfrm>
              <a:off x="4156" y="834"/>
              <a:ext cx="8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endParaRPr lang="en-US" sz="2000" b="1">
                <a:solidFill>
                  <a:schemeClr val="bg1"/>
                </a:solidFill>
                <a:effectLst>
                  <a:outerShdw blurRad="38100" dist="38100" dir="2700000" algn="tl">
                    <a:srgbClr val="C0C0C0"/>
                  </a:outerShdw>
                </a:effectLst>
                <a:latin typeface=".VnTime" pitchFamily="34" charset="0"/>
                <a:cs typeface="Arial" charset="0"/>
              </a:endParaRPr>
            </a:p>
          </p:txBody>
        </p:sp>
        <p:sp>
          <p:nvSpPr>
            <p:cNvPr id="157725" name="Text Box 29"/>
            <p:cNvSpPr txBox="1">
              <a:spLocks noChangeArrowheads="1"/>
            </p:cNvSpPr>
            <p:nvPr/>
          </p:nvSpPr>
          <p:spPr bwMode="auto">
            <a:xfrm>
              <a:off x="3778" y="1098"/>
              <a:ext cx="1695"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95000"/>
                </a:lnSpc>
              </a:pPr>
              <a:endParaRPr lang="en-US" sz="2400" b="1">
                <a:effectLst>
                  <a:outerShdw blurRad="38100" dist="38100" dir="2700000" algn="tl">
                    <a:srgbClr val="C0C0C0"/>
                  </a:outerShdw>
                </a:effectLst>
                <a:latin typeface=".VnTime" pitchFamily="34" charset="0"/>
                <a:cs typeface="Arial" charset="0"/>
              </a:endParaRPr>
            </a:p>
          </p:txBody>
        </p:sp>
      </p:grpSp>
      <p:sp>
        <p:nvSpPr>
          <p:cNvPr id="157726" name="Rectangle 30"/>
          <p:cNvSpPr>
            <a:spLocks noChangeArrowheads="1"/>
          </p:cNvSpPr>
          <p:nvPr/>
        </p:nvSpPr>
        <p:spPr bwMode="white">
          <a:xfrm>
            <a:off x="6604000" y="2705100"/>
            <a:ext cx="38608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lIns="0" rIns="182880" anchor="ctr"/>
          <a:lstStyle/>
          <a:p>
            <a:pPr marL="609600" indent="-609600" algn="just">
              <a:lnSpc>
                <a:spcPct val="80000"/>
              </a:lnSpc>
            </a:pPr>
            <a:r>
              <a:rPr lang="en-US" sz="2600" b="1">
                <a:effectLst>
                  <a:outerShdw blurRad="38100" dist="38100" dir="2700000" algn="tl">
                    <a:srgbClr val="C0C0C0"/>
                  </a:outerShdw>
                </a:effectLst>
                <a:latin typeface="Verdana" pitchFamily="34" charset="0"/>
              </a:rPr>
              <a:t>	“</a:t>
            </a:r>
          </a:p>
        </p:txBody>
      </p:sp>
      <p:sp>
        <p:nvSpPr>
          <p:cNvPr id="157727" name="WordArt 31"/>
          <p:cNvSpPr>
            <a:spLocks noChangeArrowheads="1" noChangeShapeType="1" noTextEdit="1"/>
          </p:cNvSpPr>
          <p:nvPr/>
        </p:nvSpPr>
        <p:spPr bwMode="auto">
          <a:xfrm>
            <a:off x="6705600" y="2667000"/>
            <a:ext cx="3860800" cy="3429000"/>
          </a:xfrm>
          <a:prstGeom prst="rect">
            <a:avLst/>
          </a:prstGeom>
          <a:extLst>
            <a:ext uri="{91240B29-F687-4F45-9708-019B960494DF}">
              <a14:hiddenLine xmlns:a14="http://schemas.microsoft.com/office/drawing/2010/main" w="9525">
                <a:solidFill>
                  <a:srgbClr val="FFFF00"/>
                </a:solidFill>
                <a:round/>
                <a:headEnd/>
                <a:tailEnd/>
              </a14:hiddenLine>
            </a:ext>
          </a:extLst>
        </p:spPr>
        <p:txBody>
          <a:bodyPr wrap="none" fromWordArt="1">
            <a:prstTxWarp prst="textPlain">
              <a:avLst>
                <a:gd name="adj" fmla="val 50000"/>
              </a:avLst>
            </a:prstTxWarp>
          </a:bodyPr>
          <a:lstStyle/>
          <a:p>
            <a:pPr algn="ctr"/>
            <a:r>
              <a:rPr lang="vi-VN" sz="2400" b="1" kern="10">
                <a:effectLst>
                  <a:outerShdw dist="35921" dir="2700000" algn="ctr" rotWithShape="0">
                    <a:srgbClr val="C0C0C0">
                      <a:alpha val="80000"/>
                    </a:srgbClr>
                  </a:outerShdw>
                </a:effectLst>
                <a:latin typeface="Times New Roman"/>
                <a:cs typeface="Times New Roman"/>
              </a:rPr>
              <a:t>Công tác mặt trận</a:t>
            </a:r>
          </a:p>
          <a:p>
            <a:pPr algn="ctr"/>
            <a:r>
              <a:rPr lang="vi-VN" sz="2400" b="1" kern="10">
                <a:effectLst>
                  <a:outerShdw dist="35921" dir="2700000" algn="ctr" rotWithShape="0">
                    <a:srgbClr val="C0C0C0">
                      <a:alpha val="80000"/>
                    </a:srgbClr>
                  </a:outerShdw>
                </a:effectLst>
                <a:latin typeface="Times New Roman"/>
                <a:cs typeface="Times New Roman"/>
              </a:rPr>
              <a:t>phải trở thành một</a:t>
            </a:r>
          </a:p>
          <a:p>
            <a:pPr algn="ctr"/>
            <a:r>
              <a:rPr lang="vi-VN" sz="2400" b="1" kern="10">
                <a:effectLst>
                  <a:outerShdw dist="35921" dir="2700000" algn="ctr" rotWithShape="0">
                    <a:srgbClr val="C0C0C0">
                      <a:alpha val="80000"/>
                    </a:srgbClr>
                  </a:outerShdw>
                </a:effectLst>
                <a:latin typeface="Times New Roman"/>
                <a:cs typeface="Times New Roman"/>
              </a:rPr>
              <a:t>mặt trận chủ động</a:t>
            </a:r>
          </a:p>
          <a:p>
            <a:pPr algn="ctr"/>
            <a:r>
              <a:rPr lang="vi-VN" sz="2400" b="1" kern="10">
                <a:effectLst>
                  <a:outerShdw dist="35921" dir="2700000" algn="ctr" rotWithShape="0">
                    <a:srgbClr val="C0C0C0">
                      <a:alpha val="80000"/>
                    </a:srgbClr>
                  </a:outerShdw>
                </a:effectLst>
                <a:latin typeface="Times New Roman"/>
                <a:cs typeface="Times New Roman"/>
              </a:rPr>
              <a:t>tích cực trong đấu</a:t>
            </a:r>
          </a:p>
          <a:p>
            <a:pPr algn="ctr"/>
            <a:r>
              <a:rPr lang="vi-VN" sz="2400" b="1" kern="10">
                <a:effectLst>
                  <a:outerShdw dist="35921" dir="2700000" algn="ctr" rotWithShape="0">
                    <a:srgbClr val="C0C0C0">
                      <a:alpha val="80000"/>
                    </a:srgbClr>
                  </a:outerShdw>
                </a:effectLst>
                <a:latin typeface="Times New Roman"/>
                <a:cs typeface="Times New Roman"/>
              </a:rPr>
              <a:t>tranh nhằm làm thất</a:t>
            </a:r>
          </a:p>
          <a:p>
            <a:pPr algn="ctr"/>
            <a:r>
              <a:rPr lang="vi-VN" sz="2400" b="1" kern="10">
                <a:effectLst>
                  <a:outerShdw dist="35921" dir="2700000" algn="ctr" rotWithShape="0">
                    <a:srgbClr val="C0C0C0">
                      <a:alpha val="80000"/>
                    </a:srgbClr>
                  </a:outerShdw>
                </a:effectLst>
                <a:latin typeface="Times New Roman"/>
                <a:cs typeface="Times New Roman"/>
              </a:rPr>
              <a:t>bại chính sách của</a:t>
            </a:r>
          </a:p>
          <a:p>
            <a:pPr algn="ctr"/>
            <a:r>
              <a:rPr lang="vi-VN" sz="2400" b="1" kern="10">
                <a:effectLst>
                  <a:outerShdw dist="35921" dir="2700000" algn="ctr" rotWithShape="0">
                    <a:srgbClr val="C0C0C0">
                      <a:alpha val="80000"/>
                    </a:srgbClr>
                  </a:outerShdw>
                </a:effectLst>
                <a:latin typeface="Times New Roman"/>
                <a:cs typeface="Times New Roman"/>
              </a:rPr>
              <a:t>các thế lực hiếu chiến</a:t>
            </a:r>
          </a:p>
          <a:p>
            <a:pPr algn="ctr"/>
            <a:r>
              <a:rPr lang="vi-VN" sz="2400" b="1" kern="10">
                <a:effectLst>
                  <a:outerShdw dist="35921" dir="2700000" algn="ctr" rotWithShape="0">
                    <a:srgbClr val="C0C0C0">
                      <a:alpha val="80000"/>
                    </a:srgbClr>
                  </a:outerShdw>
                </a:effectLst>
                <a:latin typeface="Times New Roman"/>
                <a:cs typeface="Times New Roman"/>
              </a:rPr>
              <a:t>mưu toan chống phá</a:t>
            </a:r>
          </a:p>
          <a:p>
            <a:pPr algn="ctr"/>
            <a:r>
              <a:rPr lang="vi-VN" sz="2400" b="1" kern="10">
                <a:effectLst>
                  <a:outerShdw dist="35921" dir="2700000" algn="ctr" rotWithShape="0">
                    <a:srgbClr val="C0C0C0">
                      <a:alpha val="80000"/>
                    </a:srgbClr>
                  </a:outerShdw>
                </a:effectLst>
                <a:latin typeface="Times New Roman"/>
                <a:cs typeface="Times New Roman"/>
              </a:rPr>
              <a:t>cách mạng nước ta</a:t>
            </a:r>
            <a:endParaRPr lang="en-US" sz="2400" b="1" kern="10">
              <a:effectLst>
                <a:outerShdw dist="35921" dir="2700000" algn="ctr" rotWithShape="0">
                  <a:srgbClr val="C0C0C0">
                    <a:alpha val="80000"/>
                  </a:srgbClr>
                </a:outerShdw>
              </a:effectLst>
              <a:latin typeface="Times New Roman"/>
              <a:cs typeface="Times New Roman"/>
            </a:endParaRPr>
          </a:p>
        </p:txBody>
      </p:sp>
      <p:sp>
        <p:nvSpPr>
          <p:cNvPr id="157728" name="WordArt 32"/>
          <p:cNvSpPr>
            <a:spLocks noChangeArrowheads="1" noChangeShapeType="1" noTextEdit="1"/>
          </p:cNvSpPr>
          <p:nvPr/>
        </p:nvSpPr>
        <p:spPr bwMode="auto">
          <a:xfrm>
            <a:off x="7664451" y="2243138"/>
            <a:ext cx="17272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1400" kern="10">
                <a:solidFill>
                  <a:schemeClr val="bg1"/>
                </a:solidFill>
                <a:effectLst>
                  <a:prstShdw prst="shdw17" dist="17961" dir="2700000">
                    <a:schemeClr val="bg1">
                      <a:gamma/>
                      <a:shade val="60000"/>
                      <a:invGamma/>
                    </a:schemeClr>
                  </a:prstShdw>
                </a:effectLst>
                <a:latin typeface=".VnBahamasBH"/>
              </a:rPr>
              <a:t>®¹i héi V</a:t>
            </a:r>
          </a:p>
        </p:txBody>
      </p:sp>
    </p:spTree>
    <p:extLst>
      <p:ext uri="{BB962C8B-B14F-4D97-AF65-F5344CB8AC3E}">
        <p14:creationId xmlns:p14="http://schemas.microsoft.com/office/powerpoint/2010/main" val="784026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7700"/>
                                        </p:tgtEl>
                                        <p:attrNameLst>
                                          <p:attrName>style.visibility</p:attrName>
                                        </p:attrNameLst>
                                      </p:cBhvr>
                                      <p:to>
                                        <p:strVal val="visible"/>
                                      </p:to>
                                    </p:set>
                                    <p:animEffect transition="in" filter="wipe(left)">
                                      <p:cBhvr>
                                        <p:cTn id="7" dur="500"/>
                                        <p:tgtEl>
                                          <p:spTgt spid="157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2" name="Text Box 4"/>
          <p:cNvSpPr txBox="1">
            <a:spLocks noChangeArrowheads="1"/>
          </p:cNvSpPr>
          <p:nvPr/>
        </p:nvSpPr>
        <p:spPr bwMode="ltGray">
          <a:xfrm>
            <a:off x="2512291" y="517236"/>
            <a:ext cx="8229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3200" b="1"/>
              <a:t>Về quan hệ với các nước</a:t>
            </a:r>
          </a:p>
        </p:txBody>
      </p:sp>
      <p:sp>
        <p:nvSpPr>
          <p:cNvPr id="201733" name="Text Box 5"/>
          <p:cNvSpPr txBox="1">
            <a:spLocks noChangeArrowheads="1"/>
          </p:cNvSpPr>
          <p:nvPr/>
        </p:nvSpPr>
        <p:spPr bwMode="ltGray">
          <a:xfrm>
            <a:off x="812800" y="1524000"/>
            <a:ext cx="113792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Char char="-"/>
            </a:pPr>
            <a:r>
              <a:rPr lang="en-US" sz="2600"/>
              <a:t> Đoàn kết và hợp tác toàn diện với Liên Xô</a:t>
            </a:r>
          </a:p>
          <a:p>
            <a:pPr algn="just">
              <a:spcBef>
                <a:spcPct val="50000"/>
              </a:spcBef>
              <a:buFontTx/>
              <a:buChar char="-"/>
            </a:pPr>
            <a:r>
              <a:rPr lang="en-US" sz="2600"/>
              <a:t> Việt Nam – Lào – Campuchia có ý nghĩa sống còn đối với vận mệnh 3 nước</a:t>
            </a:r>
          </a:p>
          <a:p>
            <a:pPr algn="just">
              <a:spcBef>
                <a:spcPct val="50000"/>
              </a:spcBef>
              <a:buFontTx/>
              <a:buChar char="-"/>
            </a:pPr>
            <a:r>
              <a:rPr lang="en-US" sz="2600"/>
              <a:t> Kêu gọi các nước ASEAN cùng 3 nước Đông Dương xây dựng Đông Nam Á hoà bình, ổn định</a:t>
            </a:r>
          </a:p>
          <a:p>
            <a:pPr algn="just">
              <a:spcBef>
                <a:spcPct val="50000"/>
              </a:spcBef>
              <a:buFontTx/>
              <a:buChar char="-"/>
            </a:pPr>
            <a:r>
              <a:rPr lang="en-US" sz="2600"/>
              <a:t> Khôi phục quan hệ với Trung Quốc trên nguyên tắc cùng tồn tại hoà bình.</a:t>
            </a:r>
          </a:p>
          <a:p>
            <a:pPr algn="just">
              <a:spcBef>
                <a:spcPct val="50000"/>
              </a:spcBef>
              <a:buFontTx/>
              <a:buChar char="-"/>
            </a:pPr>
            <a:r>
              <a:rPr lang="en-US" sz="2600"/>
              <a:t> Thiết lập và mở rộng quan hệ bình thường về mọi mặt với tất cả các nước không phân biệt chế độ chính trị</a:t>
            </a:r>
          </a:p>
        </p:txBody>
      </p:sp>
    </p:spTree>
    <p:extLst>
      <p:ext uri="{BB962C8B-B14F-4D97-AF65-F5344CB8AC3E}">
        <p14:creationId xmlns:p14="http://schemas.microsoft.com/office/powerpoint/2010/main" val="14861354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5" name="Text Box 5"/>
          <p:cNvSpPr txBox="1">
            <a:spLocks noChangeArrowheads="1"/>
          </p:cNvSpPr>
          <p:nvPr/>
        </p:nvSpPr>
        <p:spPr bwMode="ltGray">
          <a:xfrm>
            <a:off x="1320800" y="1828801"/>
            <a:ext cx="104648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sz="2000" b="1">
                <a:latin typeface="Times New Roman" pitchFamily="18" charset="0"/>
              </a:rPr>
              <a:t>Từ 1975 đến 1977: Việt Nam đã thiết lập thêm quan hệ ngiao với 23 nước.</a:t>
            </a:r>
          </a:p>
          <a:p>
            <a:pPr>
              <a:spcBef>
                <a:spcPct val="20000"/>
              </a:spcBef>
            </a:pPr>
            <a:r>
              <a:rPr lang="en-US" sz="2000" b="1" u="sng">
                <a:latin typeface="Times New Roman" pitchFamily="18" charset="0"/>
              </a:rPr>
              <a:t>VN tham gia các tổ chức quốc tế: </a:t>
            </a:r>
          </a:p>
          <a:p>
            <a:pPr>
              <a:spcBef>
                <a:spcPct val="20000"/>
              </a:spcBef>
            </a:pPr>
            <a:r>
              <a:rPr lang="en-US" sz="2000" b="1">
                <a:latin typeface="Times New Roman" pitchFamily="18" charset="0"/>
              </a:rPr>
              <a:t>- IMF(15/9/1976)</a:t>
            </a:r>
          </a:p>
          <a:p>
            <a:pPr>
              <a:spcBef>
                <a:spcPct val="20000"/>
              </a:spcBef>
              <a:buFontTx/>
              <a:buChar char="-"/>
            </a:pPr>
            <a:r>
              <a:rPr lang="en-US" sz="2000" b="1">
                <a:latin typeface="Times New Roman" pitchFamily="18" charset="0"/>
              </a:rPr>
              <a:t> WB (21/9/1976)</a:t>
            </a:r>
          </a:p>
          <a:p>
            <a:pPr>
              <a:spcBef>
                <a:spcPct val="20000"/>
              </a:spcBef>
              <a:buFontTx/>
              <a:buChar char="-"/>
            </a:pPr>
            <a:r>
              <a:rPr lang="en-US" sz="2000" b="1">
                <a:latin typeface="Times New Roman" pitchFamily="18" charset="0"/>
              </a:rPr>
              <a:t> ADB: Ngân hàng phát triển Châu Á (23/9/1976)</a:t>
            </a:r>
          </a:p>
          <a:p>
            <a:pPr>
              <a:spcBef>
                <a:spcPct val="20000"/>
              </a:spcBef>
              <a:buFontTx/>
              <a:buChar char="-"/>
            </a:pPr>
            <a:r>
              <a:rPr lang="en-US" sz="2000" b="1">
                <a:latin typeface="Times New Roman" pitchFamily="18" charset="0"/>
              </a:rPr>
              <a:t> Gia nhập hội đồng tương trợ kinh tế (SEV) 29/6/1978</a:t>
            </a:r>
          </a:p>
          <a:p>
            <a:pPr>
              <a:spcBef>
                <a:spcPct val="20000"/>
              </a:spcBef>
              <a:buFontTx/>
              <a:buChar char="-"/>
            </a:pPr>
            <a:r>
              <a:rPr lang="en-US" sz="2000" b="1">
                <a:latin typeface="Times New Roman" pitchFamily="18" charset="0"/>
              </a:rPr>
              <a:t> Ký hiệp ước hữu nghị và hợp tác toàn diện với Liên Xô (31/11/1978)</a:t>
            </a:r>
          </a:p>
          <a:p>
            <a:pPr>
              <a:spcBef>
                <a:spcPct val="20000"/>
              </a:spcBef>
            </a:pPr>
            <a:r>
              <a:rPr lang="en-US" sz="2000" b="1">
                <a:latin typeface="Times New Roman" pitchFamily="18" charset="0"/>
              </a:rPr>
              <a:t>- Liên Hợp quốc (20/9/1977)</a:t>
            </a:r>
          </a:p>
          <a:p>
            <a:pPr>
              <a:spcBef>
                <a:spcPct val="20000"/>
              </a:spcBef>
              <a:buFontTx/>
              <a:buChar char="-"/>
            </a:pPr>
            <a:r>
              <a:rPr lang="en-US" sz="2000" b="1">
                <a:latin typeface="Times New Roman" pitchFamily="18" charset="0"/>
              </a:rPr>
              <a:t> ASEAN (28/7/1995)</a:t>
            </a:r>
          </a:p>
          <a:p>
            <a:pPr>
              <a:spcBef>
                <a:spcPct val="20000"/>
              </a:spcBef>
              <a:buFontTx/>
              <a:buChar char="-"/>
            </a:pPr>
            <a:r>
              <a:rPr lang="en-US" sz="2000" b="1">
                <a:latin typeface="Times New Roman" pitchFamily="18" charset="0"/>
              </a:rPr>
              <a:t> WTO (11/1/2007)</a:t>
            </a:r>
          </a:p>
          <a:p>
            <a:pPr>
              <a:spcBef>
                <a:spcPct val="20000"/>
              </a:spcBef>
            </a:pPr>
            <a:r>
              <a:rPr lang="en-US" sz="2000" b="1">
                <a:latin typeface="Times New Roman" pitchFamily="18" charset="0"/>
              </a:rPr>
              <a:t>.....</a:t>
            </a:r>
          </a:p>
        </p:txBody>
      </p:sp>
    </p:spTree>
    <p:extLst>
      <p:ext uri="{BB962C8B-B14F-4D97-AF65-F5344CB8AC3E}">
        <p14:creationId xmlns:p14="http://schemas.microsoft.com/office/powerpoint/2010/main" val="10056277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406400" y="3099783"/>
            <a:ext cx="11176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457200" algn="just"/>
            <a:r>
              <a:rPr lang="fr-FR" sz="2400">
                <a:solidFill>
                  <a:srgbClr val="000066"/>
                </a:solidFill>
              </a:rPr>
              <a:t>- Đại  hội đại biểu toàn quốc lần VI với tinh thần “nhìn thẳng vào sự thật, đánh giá đúng sự thật, nói rõ sự thật” đã chỉ ra những sai lầm trong nhận thức và chủ trương công nghiệp hóa thời kỳ 1960-1985:</a:t>
            </a:r>
            <a:endParaRPr lang="en-US" sz="2400">
              <a:solidFill>
                <a:srgbClr val="000066"/>
              </a:solidFill>
            </a:endParaRPr>
          </a:p>
          <a:p>
            <a:pPr indent="457200" algn="just"/>
            <a:r>
              <a:rPr lang="fr-FR" sz="2400">
                <a:solidFill>
                  <a:srgbClr val="000066"/>
                </a:solidFill>
              </a:rPr>
              <a:t>+ Sai lầm trong việc xác định mục tiêu và bước đi, do tư tưởng chỉ đạo</a:t>
            </a:r>
            <a:endParaRPr lang="en-US" sz="2400">
              <a:solidFill>
                <a:srgbClr val="000066"/>
              </a:solidFill>
            </a:endParaRPr>
          </a:p>
        </p:txBody>
      </p:sp>
      <p:sp>
        <p:nvSpPr>
          <p:cNvPr id="13316" name="Rectangle 4"/>
          <p:cNvSpPr>
            <a:spLocks noChangeArrowheads="1"/>
          </p:cNvSpPr>
          <p:nvPr/>
        </p:nvSpPr>
        <p:spPr bwMode="auto">
          <a:xfrm>
            <a:off x="1930400" y="533400"/>
            <a:ext cx="1016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sz="2400" b="1" smtClean="0">
                <a:solidFill>
                  <a:srgbClr val="0000CC"/>
                </a:solidFill>
              </a:rPr>
              <a:t>Quá </a:t>
            </a:r>
            <a:r>
              <a:rPr lang="fr-FR" sz="2400" b="1">
                <a:solidFill>
                  <a:srgbClr val="0000CC"/>
                </a:solidFill>
              </a:rPr>
              <a:t>trình đổi mới tư duy về công nghiệp hoá</a:t>
            </a:r>
            <a:endParaRPr lang="en-US" sz="2400" i="1">
              <a:solidFill>
                <a:srgbClr val="008000"/>
              </a:solidFill>
            </a:endParaRPr>
          </a:p>
        </p:txBody>
      </p:sp>
      <p:sp>
        <p:nvSpPr>
          <p:cNvPr id="13317" name="Text Box 5"/>
          <p:cNvSpPr txBox="1">
            <a:spLocks noChangeArrowheads="1"/>
          </p:cNvSpPr>
          <p:nvPr/>
        </p:nvSpPr>
        <p:spPr bwMode="ltGray">
          <a:xfrm>
            <a:off x="914400" y="1600201"/>
            <a:ext cx="10464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fr-FR" sz="2000" i="1" smtClean="0">
                <a:solidFill>
                  <a:srgbClr val="008000"/>
                </a:solidFill>
              </a:rPr>
              <a:t>Đại </a:t>
            </a:r>
            <a:r>
              <a:rPr lang="fr-FR" sz="2000" i="1">
                <a:solidFill>
                  <a:srgbClr val="008000"/>
                </a:solidFill>
              </a:rPr>
              <a:t>hội  VI của Đảng phê phán sai lầm trong nhận thức và chủ trương công nghiệp hoá thời kỳ 1960-1985</a:t>
            </a:r>
            <a:endParaRPr lang="en-US" sz="2000" i="1">
              <a:solidFill>
                <a:srgbClr val="008000"/>
              </a:solidFill>
            </a:endParaRPr>
          </a:p>
        </p:txBody>
      </p:sp>
    </p:spTree>
    <p:extLst>
      <p:ext uri="{BB962C8B-B14F-4D97-AF65-F5344CB8AC3E}">
        <p14:creationId xmlns:p14="http://schemas.microsoft.com/office/powerpoint/2010/main" val="3982857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9746">
                                            <p:txEl>
                                              <p:pRg st="0" end="0"/>
                                            </p:txEl>
                                          </p:spTgt>
                                        </p:tgtEl>
                                        <p:attrNameLst>
                                          <p:attrName>style.visibility</p:attrName>
                                        </p:attrNameLst>
                                      </p:cBhvr>
                                      <p:to>
                                        <p:strVal val="visible"/>
                                      </p:to>
                                    </p:set>
                                    <p:animEffect transition="in" filter="checkerboard(across)">
                                      <p:cBhvr>
                                        <p:cTn id="7" dur="500"/>
                                        <p:tgtEl>
                                          <p:spTgt spid="1597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9746">
                                            <p:txEl>
                                              <p:pRg st="1" end="1"/>
                                            </p:txEl>
                                          </p:spTgt>
                                        </p:tgtEl>
                                        <p:attrNameLst>
                                          <p:attrName>style.visibility</p:attrName>
                                        </p:attrNameLst>
                                      </p:cBhvr>
                                      <p:to>
                                        <p:strVal val="visible"/>
                                      </p:to>
                                    </p:set>
                                    <p:animEffect transition="in" filter="checkerboard(across)">
                                      <p:cBhvr>
                                        <p:cTn id="12" dur="500"/>
                                        <p:tgtEl>
                                          <p:spTgt spid="1597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3" name="Freeform 5"/>
          <p:cNvSpPr>
            <a:spLocks/>
          </p:cNvSpPr>
          <p:nvPr/>
        </p:nvSpPr>
        <p:spPr bwMode="gray">
          <a:xfrm>
            <a:off x="6604000" y="1295400"/>
            <a:ext cx="1955800" cy="990600"/>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ffectLst>
            <a:prstShdw prst="shdw17" dist="17961" dir="2700000">
              <a:schemeClr val="folHlink">
                <a:gamma/>
                <a:shade val="60000"/>
                <a:invGamma/>
              </a:schemeClr>
            </a:prstShdw>
          </a:effectLst>
          <a:extLst>
            <a:ext uri="{91240B29-F687-4F45-9708-019B960494DF}">
              <a14:hiddenLine xmlns:a14="http://schemas.microsoft.com/office/drawing/2010/main" w="12700">
                <a:solidFill>
                  <a:srgbClr val="FFFF00"/>
                </a:solidFill>
                <a:prstDash val="solid"/>
                <a:round/>
                <a:headEnd/>
                <a:tailEnd/>
              </a14:hiddenLine>
            </a:ext>
          </a:extLst>
        </p:spPr>
        <p:txBody>
          <a:bodyPr/>
          <a:lstStyle/>
          <a:p>
            <a:endParaRPr lang="en-US"/>
          </a:p>
        </p:txBody>
      </p:sp>
      <p:sp>
        <p:nvSpPr>
          <p:cNvPr id="196614" name="Freeform 6"/>
          <p:cNvSpPr>
            <a:spLocks/>
          </p:cNvSpPr>
          <p:nvPr/>
        </p:nvSpPr>
        <p:spPr bwMode="gray">
          <a:xfrm>
            <a:off x="2641600" y="1828800"/>
            <a:ext cx="1955800" cy="1066800"/>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accent2">
                  <a:gamma/>
                  <a:tint val="44314"/>
                  <a:invGamma/>
                  <a:alpha val="32001"/>
                </a:schemeClr>
              </a:gs>
              <a:gs pos="100000">
                <a:schemeClr val="accent2"/>
              </a:gs>
            </a:gsLst>
            <a:lin ang="0" scaled="1"/>
          </a:gradFill>
          <a:ln>
            <a:noFill/>
          </a:ln>
          <a:effectLst>
            <a:prstShdw prst="shdw17" dist="17961" dir="2700000">
              <a:schemeClr val="accent2">
                <a:gamma/>
                <a:shade val="60000"/>
                <a:invGamma/>
              </a:schemeClr>
            </a:prstShdw>
          </a:effectLst>
          <a:extLst>
            <a:ext uri="{91240B29-F687-4F45-9708-019B960494DF}">
              <a14:hiddenLine xmlns:a14="http://schemas.microsoft.com/office/drawing/2010/main" w="12700">
                <a:solidFill>
                  <a:srgbClr val="0000FF"/>
                </a:solidFill>
                <a:prstDash val="solid"/>
                <a:round/>
                <a:headEnd/>
                <a:tailEnd/>
              </a14:hiddenLine>
            </a:ext>
          </a:extLst>
        </p:spPr>
        <p:txBody>
          <a:bodyPr/>
          <a:lstStyle/>
          <a:p>
            <a:endParaRPr lang="en-US"/>
          </a:p>
        </p:txBody>
      </p:sp>
      <p:sp>
        <p:nvSpPr>
          <p:cNvPr id="196616" name="Rectangle 8"/>
          <p:cNvSpPr>
            <a:spLocks noChangeArrowheads="1"/>
          </p:cNvSpPr>
          <p:nvPr/>
        </p:nvSpPr>
        <p:spPr bwMode="auto">
          <a:xfrm>
            <a:off x="304800" y="3276600"/>
            <a:ext cx="36576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742950" lvl="1" indent="-285750">
              <a:lnSpc>
                <a:spcPct val="80000"/>
              </a:lnSpc>
              <a:spcBef>
                <a:spcPct val="20000"/>
              </a:spcBef>
              <a:buClr>
                <a:schemeClr val="tx2"/>
              </a:buClr>
              <a:buSzPct val="60000"/>
              <a:buFont typeface="Wingdings" pitchFamily="2" charset="2"/>
              <a:buNone/>
            </a:pPr>
            <a:endParaRPr lang="en-US" sz="2000" i="1">
              <a:solidFill>
                <a:schemeClr val="hlink"/>
              </a:solidFill>
              <a:latin typeface="Verdana" pitchFamily="34" charset="0"/>
            </a:endParaRPr>
          </a:p>
        </p:txBody>
      </p:sp>
      <p:grpSp>
        <p:nvGrpSpPr>
          <p:cNvPr id="196620" name="Group 12"/>
          <p:cNvGrpSpPr>
            <a:grpSpLocks/>
          </p:cNvGrpSpPr>
          <p:nvPr/>
        </p:nvGrpSpPr>
        <p:grpSpPr bwMode="auto">
          <a:xfrm>
            <a:off x="133351" y="2876550"/>
            <a:ext cx="3860800" cy="3981450"/>
            <a:chOff x="3718" y="834"/>
            <a:chExt cx="1824" cy="2508"/>
          </a:xfrm>
        </p:grpSpPr>
        <p:sp>
          <p:nvSpPr>
            <p:cNvPr id="196621" name="AutoShape 13"/>
            <p:cNvSpPr>
              <a:spLocks noChangeArrowheads="1"/>
            </p:cNvSpPr>
            <p:nvPr/>
          </p:nvSpPr>
          <p:spPr bwMode="auto">
            <a:xfrm>
              <a:off x="3718" y="951"/>
              <a:ext cx="1824" cy="2391"/>
            </a:xfrm>
            <a:prstGeom prst="roundRect">
              <a:avLst>
                <a:gd name="adj" fmla="val 4690"/>
              </a:avLst>
            </a:prstGeom>
            <a:noFill/>
            <a:ln w="57150">
              <a:solidFill>
                <a:schemeClr val="accent2"/>
              </a:solidFill>
              <a:round/>
              <a:headEnd/>
              <a:tailEnd/>
            </a:ln>
            <a:effectLst/>
            <a:extLst>
              <a:ext uri="{909E8E84-426E-40DD-AFC4-6F175D3DCCD1}">
                <a14:hiddenFill xmlns:a14="http://schemas.microsoft.com/office/drawing/2010/main">
                  <a:solidFill>
                    <a:srgbClr val="F1D08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2" name="AutoShape 14"/>
            <p:cNvSpPr>
              <a:spLocks noChangeArrowheads="1"/>
            </p:cNvSpPr>
            <p:nvPr/>
          </p:nvSpPr>
          <p:spPr bwMode="gray">
            <a:xfrm>
              <a:off x="3888" y="864"/>
              <a:ext cx="1481" cy="21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3" name="AutoShape 15"/>
            <p:cNvSpPr>
              <a:spLocks noChangeArrowheads="1"/>
            </p:cNvSpPr>
            <p:nvPr/>
          </p:nvSpPr>
          <p:spPr bwMode="auto">
            <a:xfrm flipH="1">
              <a:off x="5040" y="912"/>
              <a:ext cx="58" cy="109"/>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4" name="AutoShape 16"/>
            <p:cNvSpPr>
              <a:spLocks noChangeArrowheads="1"/>
            </p:cNvSpPr>
            <p:nvPr/>
          </p:nvSpPr>
          <p:spPr bwMode="auto">
            <a:xfrm flipH="1">
              <a:off x="4038" y="906"/>
              <a:ext cx="57" cy="109"/>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5" name="Text Box 17"/>
            <p:cNvSpPr txBox="1">
              <a:spLocks noChangeArrowheads="1"/>
            </p:cNvSpPr>
            <p:nvPr/>
          </p:nvSpPr>
          <p:spPr bwMode="gray">
            <a:xfrm>
              <a:off x="4156" y="834"/>
              <a:ext cx="8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endParaRPr lang="en-US" sz="2000" b="1">
                <a:solidFill>
                  <a:schemeClr val="bg1"/>
                </a:solidFill>
                <a:effectLst>
                  <a:outerShdw blurRad="38100" dist="38100" dir="2700000" algn="tl">
                    <a:srgbClr val="C0C0C0"/>
                  </a:outerShdw>
                </a:effectLst>
                <a:latin typeface=".VnTime" pitchFamily="34" charset="0"/>
                <a:cs typeface="Arial" charset="0"/>
              </a:endParaRPr>
            </a:p>
          </p:txBody>
        </p:sp>
        <p:sp>
          <p:nvSpPr>
            <p:cNvPr id="196626" name="Text Box 18"/>
            <p:cNvSpPr txBox="1">
              <a:spLocks noChangeArrowheads="1"/>
            </p:cNvSpPr>
            <p:nvPr/>
          </p:nvSpPr>
          <p:spPr bwMode="auto">
            <a:xfrm>
              <a:off x="3778" y="1098"/>
              <a:ext cx="1695"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95000"/>
                </a:lnSpc>
              </a:pPr>
              <a:endParaRPr lang="en-US" sz="2400" b="1">
                <a:effectLst>
                  <a:outerShdw blurRad="38100" dist="38100" dir="2700000" algn="tl">
                    <a:srgbClr val="C0C0C0"/>
                  </a:outerShdw>
                </a:effectLst>
                <a:latin typeface=".VnTime" pitchFamily="34" charset="0"/>
                <a:cs typeface="Arial" charset="0"/>
              </a:endParaRPr>
            </a:p>
          </p:txBody>
        </p:sp>
      </p:grpSp>
      <p:sp>
        <p:nvSpPr>
          <p:cNvPr id="196628" name="WordArt 20"/>
          <p:cNvSpPr>
            <a:spLocks noChangeArrowheads="1" noChangeShapeType="1" noTextEdit="1"/>
          </p:cNvSpPr>
          <p:nvPr/>
        </p:nvSpPr>
        <p:spPr bwMode="auto">
          <a:xfrm>
            <a:off x="406401" y="3429000"/>
            <a:ext cx="3441700" cy="800100"/>
          </a:xfrm>
          <a:prstGeom prst="rect">
            <a:avLst/>
          </a:prstGeom>
        </p:spPr>
        <p:txBody>
          <a:bodyPr wrap="none" fromWordArt="1">
            <a:prstTxWarp prst="textSlantUp">
              <a:avLst>
                <a:gd name="adj" fmla="val 0"/>
              </a:avLst>
            </a:prstTxWarp>
          </a:bodyPr>
          <a:lstStyle/>
          <a:p>
            <a:pPr algn="ctr"/>
            <a:r>
              <a:rPr lang="vi-VN" sz="2800" b="1" kern="1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Times New Roman"/>
                <a:cs typeface="Times New Roman"/>
              </a:rPr>
              <a:t>"Hợp tác bình đẳng</a:t>
            </a:r>
          </a:p>
          <a:p>
            <a:pPr algn="ctr"/>
            <a:r>
              <a:rPr lang="vi-VN" sz="2800" b="1" kern="1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Times New Roman"/>
                <a:cs typeface="Times New Roman"/>
              </a:rPr>
              <a:t>và cùng có lợi</a:t>
            </a:r>
            <a:endParaRPr lang="en-US" sz="2800" b="1" kern="1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Times New Roman"/>
              <a:cs typeface="Times New Roman"/>
            </a:endParaRPr>
          </a:p>
        </p:txBody>
      </p:sp>
      <p:sp>
        <p:nvSpPr>
          <p:cNvPr id="196629" name="WordArt 21"/>
          <p:cNvSpPr>
            <a:spLocks noChangeArrowheads="1" noChangeShapeType="1" noTextEdit="1"/>
          </p:cNvSpPr>
          <p:nvPr/>
        </p:nvSpPr>
        <p:spPr bwMode="auto">
          <a:xfrm>
            <a:off x="196851" y="4267200"/>
            <a:ext cx="3873500" cy="24003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với tất cả các nước, </a:t>
            </a:r>
          </a:p>
          <a:p>
            <a:pPr algn="ctr"/>
            <a:r>
              <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không phân biệt chế</a:t>
            </a:r>
          </a:p>
          <a:p>
            <a:pPr algn="ctr"/>
            <a:r>
              <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độ chính trị - xã hội</a:t>
            </a:r>
          </a:p>
          <a:p>
            <a:pPr algn="ctr"/>
            <a:r>
              <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khác nhau trên cơ sở</a:t>
            </a:r>
          </a:p>
          <a:p>
            <a:pPr algn="ctr"/>
            <a:r>
              <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các nguyên tắc cùng</a:t>
            </a:r>
          </a:p>
          <a:p>
            <a:pPr algn="ctr"/>
            <a:r>
              <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tồn tại hoà bình"</a:t>
            </a:r>
            <a:endParaRPr lang="en-US"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endParaRPr>
          </a:p>
        </p:txBody>
      </p:sp>
      <p:sp>
        <p:nvSpPr>
          <p:cNvPr id="196630" name="WordArt 22"/>
          <p:cNvSpPr>
            <a:spLocks noChangeArrowheads="1" noChangeShapeType="1" noTextEdit="1"/>
          </p:cNvSpPr>
          <p:nvPr/>
        </p:nvSpPr>
        <p:spPr bwMode="auto">
          <a:xfrm>
            <a:off x="984251" y="2924176"/>
            <a:ext cx="1784349" cy="3095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1400" b="1" kern="10">
                <a:solidFill>
                  <a:schemeClr val="bg1"/>
                </a:solidFill>
                <a:effectLst>
                  <a:prstShdw prst="shdw17" dist="17961" dir="2700000">
                    <a:schemeClr val="bg1">
                      <a:gamma/>
                      <a:shade val="60000"/>
                      <a:invGamma/>
                    </a:schemeClr>
                  </a:prstShdw>
                </a:effectLst>
                <a:latin typeface="Times New Roman"/>
                <a:cs typeface="Times New Roman"/>
              </a:rPr>
              <a:t>ĐẠI HỘI VI</a:t>
            </a:r>
          </a:p>
        </p:txBody>
      </p:sp>
      <p:grpSp>
        <p:nvGrpSpPr>
          <p:cNvPr id="196635" name="Group 27"/>
          <p:cNvGrpSpPr>
            <a:grpSpLocks/>
          </p:cNvGrpSpPr>
          <p:nvPr/>
        </p:nvGrpSpPr>
        <p:grpSpPr bwMode="auto">
          <a:xfrm>
            <a:off x="4241801" y="2286001"/>
            <a:ext cx="3771900" cy="3857625"/>
            <a:chOff x="576" y="1836"/>
            <a:chExt cx="1446" cy="2094"/>
          </a:xfrm>
        </p:grpSpPr>
        <p:sp>
          <p:nvSpPr>
            <p:cNvPr id="196636" name="AutoShape 28"/>
            <p:cNvSpPr>
              <a:spLocks noChangeArrowheads="1"/>
            </p:cNvSpPr>
            <p:nvPr/>
          </p:nvSpPr>
          <p:spPr bwMode="auto">
            <a:xfrm>
              <a:off x="576" y="1942"/>
              <a:ext cx="1446" cy="1988"/>
            </a:xfrm>
            <a:prstGeom prst="roundRect">
              <a:avLst>
                <a:gd name="adj" fmla="val 4690"/>
              </a:avLst>
            </a:prstGeom>
            <a:noFill/>
            <a:ln w="57150">
              <a:solidFill>
                <a:schemeClr val="folHlink"/>
              </a:solidFill>
              <a:round/>
              <a:headEnd/>
              <a:tailEnd/>
            </a:ln>
            <a:effectLst/>
            <a:extLst>
              <a:ext uri="{909E8E84-426E-40DD-AFC4-6F175D3DCCD1}">
                <a14:hiddenFill xmlns:a14="http://schemas.microsoft.com/office/drawing/2010/main">
                  <a:solidFill>
                    <a:srgbClr val="D2D8A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37" name="AutoShape 29"/>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38" name="AutoShape 30"/>
            <p:cNvSpPr>
              <a:spLocks noChangeArrowheads="1"/>
            </p:cNvSpPr>
            <p:nvPr/>
          </p:nvSpPr>
          <p:spPr bwMode="auto">
            <a:xfrm flipH="1">
              <a:off x="1773" y="1897"/>
              <a:ext cx="45"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39" name="AutoShape 31"/>
            <p:cNvSpPr>
              <a:spLocks noChangeArrowheads="1"/>
            </p:cNvSpPr>
            <p:nvPr/>
          </p:nvSpPr>
          <p:spPr bwMode="auto">
            <a:xfrm flipH="1">
              <a:off x="776" y="1897"/>
              <a:ext cx="46" cy="91"/>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40" name="Text Box 32"/>
            <p:cNvSpPr txBox="1">
              <a:spLocks noChangeArrowheads="1"/>
            </p:cNvSpPr>
            <p:nvPr/>
          </p:nvSpPr>
          <p:spPr bwMode="gray">
            <a:xfrm>
              <a:off x="882" y="1836"/>
              <a:ext cx="824"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endParaRPr lang="en-US" sz="2000" b="1">
                <a:solidFill>
                  <a:schemeClr val="bg1"/>
                </a:solidFill>
                <a:effectLst>
                  <a:outerShdw blurRad="38100" dist="38100" dir="2700000" algn="tl">
                    <a:srgbClr val="C0C0C0"/>
                  </a:outerShdw>
                </a:effectLst>
                <a:latin typeface=".VnTime" pitchFamily="34" charset="0"/>
                <a:cs typeface="Arial" charset="0"/>
              </a:endParaRPr>
            </a:p>
          </p:txBody>
        </p:sp>
        <p:sp>
          <p:nvSpPr>
            <p:cNvPr id="196641" name="Text Box 33"/>
            <p:cNvSpPr txBox="1">
              <a:spLocks noChangeArrowheads="1"/>
            </p:cNvSpPr>
            <p:nvPr/>
          </p:nvSpPr>
          <p:spPr bwMode="auto">
            <a:xfrm>
              <a:off x="624" y="2106"/>
              <a:ext cx="1344"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endParaRPr lang="en-US" sz="2400" b="1">
                <a:effectLst>
                  <a:outerShdw blurRad="38100" dist="38100" dir="2700000" algn="tl">
                    <a:srgbClr val="C0C0C0"/>
                  </a:outerShdw>
                </a:effectLst>
                <a:latin typeface=".VnTime" pitchFamily="34" charset="0"/>
                <a:cs typeface="Arial" charset="0"/>
              </a:endParaRPr>
            </a:p>
          </p:txBody>
        </p:sp>
      </p:grpSp>
      <p:sp>
        <p:nvSpPr>
          <p:cNvPr id="196643" name="WordArt 35"/>
          <p:cNvSpPr>
            <a:spLocks noChangeArrowheads="1" noChangeShapeType="1" noTextEdit="1"/>
          </p:cNvSpPr>
          <p:nvPr/>
        </p:nvSpPr>
        <p:spPr bwMode="auto">
          <a:xfrm>
            <a:off x="4775200" y="3200400"/>
            <a:ext cx="2946400" cy="609600"/>
          </a:xfrm>
          <a:prstGeom prst="rect">
            <a:avLst/>
          </a:prstGeom>
        </p:spPr>
        <p:txBody>
          <a:bodyPr wrap="none" fromWordArt="1">
            <a:prstTxWarp prst="textSlantUp">
              <a:avLst>
                <a:gd name="adj" fmla="val 0"/>
              </a:avLst>
            </a:prstTxWarp>
          </a:bodyPr>
          <a:lstStyle/>
          <a:p>
            <a:pPr algn="ctr"/>
            <a:r>
              <a:rPr lang="en-US" sz="2800" b="1" kern="1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Times New Roman"/>
                <a:cs typeface="Times New Roman"/>
              </a:rPr>
              <a:t>muốn là bạn</a:t>
            </a:r>
          </a:p>
        </p:txBody>
      </p:sp>
      <p:sp>
        <p:nvSpPr>
          <p:cNvPr id="196644" name="WordArt 36"/>
          <p:cNvSpPr>
            <a:spLocks noChangeArrowheads="1" noChangeShapeType="1" noTextEdit="1"/>
          </p:cNvSpPr>
          <p:nvPr/>
        </p:nvSpPr>
        <p:spPr bwMode="auto">
          <a:xfrm>
            <a:off x="4400551" y="2767014"/>
            <a:ext cx="3581400" cy="33242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"Việt Nam</a:t>
            </a:r>
          </a:p>
          <a:p>
            <a:pPr algn="ctr"/>
            <a:endPar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endParaRPr>
          </a:p>
          <a:p>
            <a:pPr algn="ctr"/>
            <a:r>
              <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với tất cả các nước</a:t>
            </a:r>
          </a:p>
          <a:p>
            <a:pPr algn="ctr"/>
            <a:r>
              <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trong cộng đồng quốc tế</a:t>
            </a:r>
          </a:p>
          <a:p>
            <a:pPr algn="ctr"/>
            <a:r>
              <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phấn đấu vì hoà bình</a:t>
            </a:r>
          </a:p>
          <a:p>
            <a:pPr algn="ctr"/>
            <a:r>
              <a:rPr lang="vi-VN"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độc lập và phát triển"</a:t>
            </a:r>
            <a:endParaRPr lang="en-US" sz="2800"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endParaRPr>
          </a:p>
        </p:txBody>
      </p:sp>
      <p:sp>
        <p:nvSpPr>
          <p:cNvPr id="196645" name="WordArt 37"/>
          <p:cNvSpPr>
            <a:spLocks noChangeArrowheads="1" noChangeShapeType="1" noTextEdit="1"/>
          </p:cNvSpPr>
          <p:nvPr/>
        </p:nvSpPr>
        <p:spPr bwMode="auto">
          <a:xfrm>
            <a:off x="5092700" y="2319338"/>
            <a:ext cx="21336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b="1" kern="10">
                <a:solidFill>
                  <a:schemeClr val="bg1"/>
                </a:solidFill>
                <a:effectLst>
                  <a:prstShdw prst="shdw17" dist="17961" dir="2700000">
                    <a:schemeClr val="bg1">
                      <a:gamma/>
                      <a:shade val="60000"/>
                      <a:invGamma/>
                    </a:schemeClr>
                  </a:prstShdw>
                </a:effectLst>
                <a:latin typeface="Times New Roman"/>
                <a:cs typeface="Times New Roman"/>
              </a:rPr>
              <a:t>ĐẠI HỘI VII</a:t>
            </a:r>
          </a:p>
        </p:txBody>
      </p:sp>
      <p:grpSp>
        <p:nvGrpSpPr>
          <p:cNvPr id="196650" name="Group 42"/>
          <p:cNvGrpSpPr>
            <a:grpSpLocks/>
          </p:cNvGrpSpPr>
          <p:nvPr/>
        </p:nvGrpSpPr>
        <p:grpSpPr bwMode="auto">
          <a:xfrm>
            <a:off x="8229600" y="1752600"/>
            <a:ext cx="3860800" cy="3981450"/>
            <a:chOff x="3718" y="834"/>
            <a:chExt cx="1824" cy="2508"/>
          </a:xfrm>
        </p:grpSpPr>
        <p:sp>
          <p:nvSpPr>
            <p:cNvPr id="196651" name="AutoShape 43"/>
            <p:cNvSpPr>
              <a:spLocks noChangeArrowheads="1"/>
            </p:cNvSpPr>
            <p:nvPr/>
          </p:nvSpPr>
          <p:spPr bwMode="auto">
            <a:xfrm>
              <a:off x="3718" y="951"/>
              <a:ext cx="1824" cy="2391"/>
            </a:xfrm>
            <a:prstGeom prst="roundRect">
              <a:avLst>
                <a:gd name="adj" fmla="val 4690"/>
              </a:avLst>
            </a:prstGeom>
            <a:noFill/>
            <a:ln w="57150">
              <a:solidFill>
                <a:schemeClr val="accent2"/>
              </a:solidFill>
              <a:round/>
              <a:headEnd/>
              <a:tailEnd/>
            </a:ln>
            <a:effectLst/>
            <a:extLst>
              <a:ext uri="{909E8E84-426E-40DD-AFC4-6F175D3DCCD1}">
                <a14:hiddenFill xmlns:a14="http://schemas.microsoft.com/office/drawing/2010/main">
                  <a:solidFill>
                    <a:srgbClr val="F1D08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52" name="AutoShape 44"/>
            <p:cNvSpPr>
              <a:spLocks noChangeArrowheads="1"/>
            </p:cNvSpPr>
            <p:nvPr/>
          </p:nvSpPr>
          <p:spPr bwMode="gray">
            <a:xfrm>
              <a:off x="3888" y="864"/>
              <a:ext cx="1481" cy="21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53" name="AutoShape 45"/>
            <p:cNvSpPr>
              <a:spLocks noChangeArrowheads="1"/>
            </p:cNvSpPr>
            <p:nvPr/>
          </p:nvSpPr>
          <p:spPr bwMode="auto">
            <a:xfrm flipH="1">
              <a:off x="5040" y="912"/>
              <a:ext cx="58" cy="109"/>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54" name="AutoShape 46"/>
            <p:cNvSpPr>
              <a:spLocks noChangeArrowheads="1"/>
            </p:cNvSpPr>
            <p:nvPr/>
          </p:nvSpPr>
          <p:spPr bwMode="auto">
            <a:xfrm flipH="1">
              <a:off x="4038" y="906"/>
              <a:ext cx="57" cy="109"/>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55" name="Text Box 47"/>
            <p:cNvSpPr txBox="1">
              <a:spLocks noChangeArrowheads="1"/>
            </p:cNvSpPr>
            <p:nvPr/>
          </p:nvSpPr>
          <p:spPr bwMode="gray">
            <a:xfrm>
              <a:off x="4156" y="834"/>
              <a:ext cx="8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endParaRPr lang="en-US" sz="2000" b="1">
                <a:solidFill>
                  <a:schemeClr val="bg1"/>
                </a:solidFill>
                <a:effectLst>
                  <a:outerShdw blurRad="38100" dist="38100" dir="2700000" algn="tl">
                    <a:srgbClr val="C0C0C0"/>
                  </a:outerShdw>
                </a:effectLst>
                <a:latin typeface=".VnTime" pitchFamily="34" charset="0"/>
                <a:cs typeface="Arial" charset="0"/>
              </a:endParaRPr>
            </a:p>
          </p:txBody>
        </p:sp>
        <p:sp>
          <p:nvSpPr>
            <p:cNvPr id="196656" name="Text Box 48"/>
            <p:cNvSpPr txBox="1">
              <a:spLocks noChangeArrowheads="1"/>
            </p:cNvSpPr>
            <p:nvPr/>
          </p:nvSpPr>
          <p:spPr bwMode="auto">
            <a:xfrm>
              <a:off x="3778" y="1098"/>
              <a:ext cx="1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endParaRPr lang="en-US" sz="2400" b="1">
                <a:effectLst>
                  <a:outerShdw blurRad="38100" dist="38100" dir="2700000" algn="tl">
                    <a:srgbClr val="C0C0C0"/>
                  </a:outerShdw>
                </a:effectLst>
                <a:latin typeface=".VnTime" pitchFamily="34" charset="0"/>
                <a:cs typeface="Arial" charset="0"/>
              </a:endParaRPr>
            </a:p>
          </p:txBody>
        </p:sp>
      </p:grpSp>
      <p:sp>
        <p:nvSpPr>
          <p:cNvPr id="196658" name="WordArt 50"/>
          <p:cNvSpPr>
            <a:spLocks noChangeArrowheads="1" noChangeShapeType="1" noTextEdit="1"/>
          </p:cNvSpPr>
          <p:nvPr/>
        </p:nvSpPr>
        <p:spPr bwMode="auto">
          <a:xfrm>
            <a:off x="9144000" y="1814513"/>
            <a:ext cx="1727200" cy="304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1400" b="1" kern="10">
                <a:solidFill>
                  <a:schemeClr val="bg1"/>
                </a:solidFill>
                <a:effectLst>
                  <a:prstShdw prst="shdw17" dist="17961" dir="2700000">
                    <a:schemeClr val="bg1">
                      <a:gamma/>
                      <a:shade val="60000"/>
                      <a:invGamma/>
                    </a:schemeClr>
                  </a:prstShdw>
                </a:effectLst>
                <a:latin typeface="Times New Roman"/>
                <a:cs typeface="Times New Roman"/>
              </a:rPr>
              <a:t>ĐẠI HỘI IX</a:t>
            </a:r>
          </a:p>
        </p:txBody>
      </p:sp>
      <p:sp>
        <p:nvSpPr>
          <p:cNvPr id="196660" name="WordArt 52"/>
          <p:cNvSpPr>
            <a:spLocks noChangeArrowheads="1" noChangeShapeType="1" noTextEdit="1"/>
          </p:cNvSpPr>
          <p:nvPr/>
        </p:nvSpPr>
        <p:spPr bwMode="auto">
          <a:xfrm>
            <a:off x="8534400" y="2819400"/>
            <a:ext cx="3454400" cy="762000"/>
          </a:xfrm>
          <a:prstGeom prst="rect">
            <a:avLst/>
          </a:prstGeom>
        </p:spPr>
        <p:txBody>
          <a:bodyPr wrap="none" fromWordArt="1">
            <a:prstTxWarp prst="textSlantUp">
              <a:avLst>
                <a:gd name="adj" fmla="val 0"/>
              </a:avLst>
            </a:prstTxWarp>
          </a:bodyPr>
          <a:lstStyle/>
          <a:p>
            <a:pPr algn="ctr"/>
            <a:r>
              <a:rPr lang="vi-VN" b="1" kern="1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Times New Roman"/>
                <a:cs typeface="Times New Roman"/>
              </a:rPr>
              <a:t>sẵn sàng là bạn, </a:t>
            </a:r>
          </a:p>
          <a:p>
            <a:pPr algn="ctr"/>
            <a:r>
              <a:rPr lang="vi-VN" b="1" kern="1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Times New Roman"/>
                <a:cs typeface="Times New Roman"/>
              </a:rPr>
              <a:t>là đối tác tin cậy</a:t>
            </a:r>
            <a:endParaRPr lang="en-US" b="1" kern="1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Times New Roman"/>
              <a:cs typeface="Times New Roman"/>
            </a:endParaRPr>
          </a:p>
        </p:txBody>
      </p:sp>
      <p:sp>
        <p:nvSpPr>
          <p:cNvPr id="196661" name="WordArt 53"/>
          <p:cNvSpPr>
            <a:spLocks noChangeArrowheads="1" noChangeShapeType="1" noTextEdit="1"/>
          </p:cNvSpPr>
          <p:nvPr/>
        </p:nvSpPr>
        <p:spPr bwMode="auto">
          <a:xfrm>
            <a:off x="8477251" y="2433638"/>
            <a:ext cx="3556000" cy="33004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"Việt nam</a:t>
            </a:r>
          </a:p>
          <a:p>
            <a:pPr algn="ctr"/>
            <a:endParaRPr lang="vi-VN"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endParaRPr>
          </a:p>
          <a:p>
            <a:pPr algn="ctr"/>
            <a:r>
              <a:rPr lang="vi-VN"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của các nước trong cộng</a:t>
            </a:r>
          </a:p>
          <a:p>
            <a:pPr algn="ctr"/>
            <a:r>
              <a:rPr lang="vi-VN"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đồng quốc tế phấn đấu</a:t>
            </a:r>
          </a:p>
          <a:p>
            <a:pPr algn="ctr"/>
            <a:r>
              <a:rPr lang="vi-VN"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vì hoà bình </a:t>
            </a:r>
            <a:r>
              <a:rPr lang="vi-VN" b="1" kern="10" smtClean="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độ</a:t>
            </a:r>
            <a:r>
              <a:rPr lang="en-US" b="1" kern="10" smtClean="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c</a:t>
            </a:r>
            <a:r>
              <a:rPr lang="vi-VN" b="1" kern="10" smtClean="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 </a:t>
            </a:r>
            <a:r>
              <a:rPr lang="vi-VN"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lập và</a:t>
            </a:r>
          </a:p>
          <a:p>
            <a:pPr algn="ctr"/>
            <a:r>
              <a:rPr lang="vi-VN"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rPr>
              <a:t>phát triển</a:t>
            </a:r>
            <a:endParaRPr lang="en-US" b="1" kern="10">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effectLst>
                <a:outerShdw dist="35921" dir="2700000" algn="ctr" rotWithShape="0">
                  <a:srgbClr val="C0C0C0">
                    <a:alpha val="80000"/>
                  </a:srgbClr>
                </a:outerShdw>
              </a:effectLst>
              <a:latin typeface="Times New Roman"/>
              <a:cs typeface="Times New Roman"/>
            </a:endParaRPr>
          </a:p>
        </p:txBody>
      </p:sp>
      <p:sp>
        <p:nvSpPr>
          <p:cNvPr id="196663" name="Text Box 55"/>
          <p:cNvSpPr txBox="1">
            <a:spLocks noChangeArrowheads="1"/>
          </p:cNvSpPr>
          <p:nvPr/>
        </p:nvSpPr>
        <p:spPr bwMode="ltGray">
          <a:xfrm>
            <a:off x="4775200" y="6092826"/>
            <a:ext cx="6908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b="1">
                <a:solidFill>
                  <a:srgbClr val="FF0000"/>
                </a:solidFill>
              </a:rPr>
              <a:t>Phương châm đối ngoại của Đảng qua các kỳ đại hội</a:t>
            </a:r>
          </a:p>
        </p:txBody>
      </p:sp>
    </p:spTree>
    <p:extLst>
      <p:ext uri="{BB962C8B-B14F-4D97-AF65-F5344CB8AC3E}">
        <p14:creationId xmlns:p14="http://schemas.microsoft.com/office/powerpoint/2010/main" val="2336737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6614"/>
                                        </p:tgtEl>
                                        <p:attrNameLst>
                                          <p:attrName>style.visibility</p:attrName>
                                        </p:attrNameLst>
                                      </p:cBhvr>
                                      <p:to>
                                        <p:strVal val="visible"/>
                                      </p:to>
                                    </p:set>
                                    <p:animEffect transition="in" filter="wipe(left)">
                                      <p:cBhvr>
                                        <p:cTn id="7" dur="500"/>
                                        <p:tgtEl>
                                          <p:spTgt spid="19661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6613"/>
                                        </p:tgtEl>
                                        <p:attrNameLst>
                                          <p:attrName>style.visibility</p:attrName>
                                        </p:attrNameLst>
                                      </p:cBhvr>
                                      <p:to>
                                        <p:strVal val="visible"/>
                                      </p:to>
                                    </p:set>
                                    <p:animEffect transition="in" filter="wipe(left)">
                                      <p:cBhvr>
                                        <p:cTn id="11" dur="500"/>
                                        <p:tgtEl>
                                          <p:spTgt spid="196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3" grpId="0" animBg="1"/>
      <p:bldP spid="1966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body" idx="1"/>
          </p:nvPr>
        </p:nvSpPr>
        <p:spPr>
          <a:xfrm>
            <a:off x="2096655" y="302924"/>
            <a:ext cx="8636000" cy="1368857"/>
          </a:xfrm>
          <a:ln>
            <a:solidFill>
              <a:schemeClr val="tx1"/>
            </a:solidFill>
            <a:miter lim="800000"/>
            <a:headEnd/>
            <a:tailEnd/>
          </a:ln>
        </p:spPr>
        <p:txBody>
          <a:bodyPr/>
          <a:lstStyle/>
          <a:p>
            <a:r>
              <a:rPr lang="en-US"/>
              <a:t> </a:t>
            </a:r>
            <a:r>
              <a:rPr lang="en-US">
                <a:solidFill>
                  <a:schemeClr val="tx1"/>
                </a:solidFill>
                <a:latin typeface="Times New Roman" pitchFamily="18" charset="0"/>
              </a:rPr>
              <a:t>Đại hội IX lần đầu tiên làm rõ khái niệm: </a:t>
            </a:r>
          </a:p>
        </p:txBody>
      </p:sp>
      <p:sp>
        <p:nvSpPr>
          <p:cNvPr id="164869" name="WordArt 5"/>
          <p:cNvSpPr>
            <a:spLocks noChangeArrowheads="1" noChangeShapeType="1" noTextEdit="1"/>
          </p:cNvSpPr>
          <p:nvPr/>
        </p:nvSpPr>
        <p:spPr bwMode="auto">
          <a:xfrm>
            <a:off x="2508024" y="767485"/>
            <a:ext cx="8026400" cy="762000"/>
          </a:xfrm>
          <a:prstGeom prst="rect">
            <a:avLst/>
          </a:prstGeom>
          <a:extLst>
            <a:ext uri="{91240B29-F687-4F45-9708-019B960494DF}">
              <a14:hiddenLine xmlns:a14="http://schemas.microsoft.com/office/drawing/2010/main" w="12700">
                <a:solidFill>
                  <a:srgbClr val="EAEAEA"/>
                </a:solidFill>
                <a:round/>
                <a:headEnd/>
                <a:tailEnd/>
              </a14:hiddenLine>
            </a:ext>
          </a:extLst>
        </p:spPr>
        <p:txBody>
          <a:bodyPr wrap="none" fromWordArt="1">
            <a:prstTxWarp prst="textPlain">
              <a:avLst>
                <a:gd name="adj" fmla="val 50000"/>
              </a:avLst>
            </a:prstTxWarp>
          </a:bodyPr>
          <a:lstStyle/>
          <a:p>
            <a:pPr algn="ctr"/>
            <a:r>
              <a:rPr lang="vi-VN" sz="2000" b="1" i="1" kern="10" spc="-100">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prstShdw prst="shdw17" dist="17961" dir="2700000">
                    <a:srgbClr val="9400ED">
                      <a:gamma/>
                      <a:shade val="60000"/>
                      <a:invGamma/>
                    </a:srgbClr>
                  </a:prstShdw>
                </a:effectLst>
                <a:latin typeface="Times New Roman"/>
                <a:cs typeface="Times New Roman"/>
              </a:rPr>
              <a:t>"Xây dựng nền kinh tế độc lập, tự chủ đi đôi </a:t>
            </a:r>
          </a:p>
          <a:p>
            <a:pPr algn="ctr"/>
            <a:r>
              <a:rPr lang="vi-VN" sz="2000" b="1" i="1" kern="10" spc="-100">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prstShdw prst="shdw17" dist="17961" dir="2700000">
                    <a:srgbClr val="9400ED">
                      <a:gamma/>
                      <a:shade val="60000"/>
                      <a:invGamma/>
                    </a:srgbClr>
                  </a:prstShdw>
                </a:effectLst>
                <a:latin typeface="Times New Roman"/>
                <a:cs typeface="Times New Roman"/>
              </a:rPr>
              <a:t>với chủ động hội nhập kinh tế quốc tế..."</a:t>
            </a:r>
            <a:endParaRPr lang="en-US" sz="2000" b="1" i="1" kern="10" spc="-100">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prstShdw prst="shdw17" dist="17961" dir="2700000">
                  <a:srgbClr val="9400ED">
                    <a:gamma/>
                    <a:shade val="60000"/>
                    <a:invGamma/>
                  </a:srgbClr>
                </a:prstShdw>
              </a:effectLst>
              <a:latin typeface="Times New Roman"/>
              <a:cs typeface="Times New Roman"/>
            </a:endParaRPr>
          </a:p>
        </p:txBody>
      </p:sp>
      <p:sp>
        <p:nvSpPr>
          <p:cNvPr id="164874" name="Rectangle 10"/>
          <p:cNvSpPr>
            <a:spLocks noChangeArrowheads="1"/>
          </p:cNvSpPr>
          <p:nvPr/>
        </p:nvSpPr>
        <p:spPr bwMode="white">
          <a:xfrm>
            <a:off x="4426161" y="2308591"/>
            <a:ext cx="6990793" cy="114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nchor="ctr"/>
          <a:lstStyle/>
          <a:p>
            <a:pPr algn="just"/>
            <a:endParaRPr lang="en-US" sz="2200" b="1" i="1">
              <a:solidFill>
                <a:srgbClr val="FF0000"/>
              </a:solidFill>
              <a:effectLst>
                <a:outerShdw blurRad="38100" dist="38100" dir="2700000" algn="tl">
                  <a:srgbClr val="C0C0C0"/>
                </a:outerShdw>
              </a:effectLst>
              <a:latin typeface=".VnTime" pitchFamily="34" charset="0"/>
            </a:endParaRPr>
          </a:p>
        </p:txBody>
      </p:sp>
      <p:sp>
        <p:nvSpPr>
          <p:cNvPr id="164875" name="WordArt 11"/>
          <p:cNvSpPr>
            <a:spLocks noChangeArrowheads="1" noChangeShapeType="1" noTextEdit="1"/>
          </p:cNvSpPr>
          <p:nvPr/>
        </p:nvSpPr>
        <p:spPr bwMode="auto">
          <a:xfrm>
            <a:off x="3537528" y="2384069"/>
            <a:ext cx="8257308" cy="119553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642"/>
              </a:avLst>
            </a:prstTxWarp>
          </a:bodyPr>
          <a:lstStyle/>
          <a:p>
            <a:r>
              <a:rPr lang="vi-VN" sz="1400" b="1" i="1" kern="10" spc="-100">
                <a:gradFill rotWithShape="0">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1"/>
                </a:gradFill>
                <a:effectLst>
                  <a:prstShdw prst="shdw17" dist="17961" dir="2700000">
                    <a:srgbClr val="A603AB">
                      <a:gamma/>
                      <a:shade val="60000"/>
                      <a:invGamma/>
                    </a:srgbClr>
                  </a:prstShdw>
                </a:effectLst>
                <a:latin typeface="Times New Roman"/>
                <a:cs typeface="Times New Roman"/>
              </a:rPr>
              <a:t>"Chủ động và tích cực hội nhập kinh tế quốc tế</a:t>
            </a:r>
          </a:p>
          <a:p>
            <a:r>
              <a:rPr lang="vi-VN" sz="1400" b="1" i="1" kern="10" spc="-100">
                <a:gradFill rotWithShape="0">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1"/>
                </a:gradFill>
                <a:effectLst>
                  <a:prstShdw prst="shdw17" dist="17961" dir="2700000">
                    <a:srgbClr val="A603AB">
                      <a:gamma/>
                      <a:shade val="60000"/>
                      <a:invGamma/>
                    </a:srgbClr>
                  </a:prstShdw>
                </a:effectLst>
                <a:latin typeface="Times New Roman"/>
                <a:cs typeface="Times New Roman"/>
              </a:rPr>
              <a:t>theo lộ trình phù hợp với chiến lược phát triển</a:t>
            </a:r>
          </a:p>
          <a:p>
            <a:r>
              <a:rPr lang="vi-VN" sz="1400" b="1" i="1" kern="10" spc="-100">
                <a:gradFill rotWithShape="0">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1"/>
                </a:gradFill>
                <a:effectLst>
                  <a:prstShdw prst="shdw17" dist="17961" dir="2700000">
                    <a:srgbClr val="A603AB">
                      <a:gamma/>
                      <a:shade val="60000"/>
                      <a:invGamma/>
                    </a:srgbClr>
                  </a:prstShdw>
                </a:effectLst>
                <a:latin typeface="Times New Roman"/>
                <a:cs typeface="Times New Roman"/>
              </a:rPr>
              <a:t>đất nước từ nay đến năm 2010 và tầm nhìn đến </a:t>
            </a:r>
          </a:p>
          <a:p>
            <a:r>
              <a:rPr lang="vi-VN" sz="1400" b="1" i="1" kern="10" spc="-100">
                <a:gradFill rotWithShape="0">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1"/>
                </a:gradFill>
                <a:effectLst>
                  <a:prstShdw prst="shdw17" dist="17961" dir="2700000">
                    <a:srgbClr val="A603AB">
                      <a:gamma/>
                      <a:shade val="60000"/>
                      <a:invGamma/>
                    </a:srgbClr>
                  </a:prstShdw>
                </a:effectLst>
                <a:latin typeface="Times New Roman"/>
                <a:cs typeface="Times New Roman"/>
              </a:rPr>
              <a:t>năm 2020"</a:t>
            </a:r>
            <a:endParaRPr lang="en-US" sz="1400" b="1" i="1" kern="10" spc="-100">
              <a:gradFill rotWithShape="0">
                <a:gsLst>
                  <a:gs pos="0">
                    <a:srgbClr val="A603AB"/>
                  </a:gs>
                  <a:gs pos="10501">
                    <a:srgbClr val="0819FB"/>
                  </a:gs>
                  <a:gs pos="17501">
                    <a:srgbClr val="1A8D48"/>
                  </a:gs>
                  <a:gs pos="26000">
                    <a:srgbClr val="FFFF00"/>
                  </a:gs>
                  <a:gs pos="36500">
                    <a:srgbClr val="EE3F17"/>
                  </a:gs>
                  <a:gs pos="44000">
                    <a:srgbClr val="E81766"/>
                  </a:gs>
                  <a:gs pos="50000">
                    <a:srgbClr val="A603AB"/>
                  </a:gs>
                  <a:gs pos="56000">
                    <a:srgbClr val="E81766"/>
                  </a:gs>
                  <a:gs pos="63500">
                    <a:srgbClr val="EE3F17"/>
                  </a:gs>
                  <a:gs pos="74000">
                    <a:srgbClr val="FFFF00"/>
                  </a:gs>
                  <a:gs pos="82500">
                    <a:srgbClr val="1A8D48"/>
                  </a:gs>
                  <a:gs pos="89500">
                    <a:srgbClr val="0819FB"/>
                  </a:gs>
                  <a:gs pos="100000">
                    <a:srgbClr val="A603AB"/>
                  </a:gs>
                </a:gsLst>
                <a:lin ang="5400000" scaled="1"/>
              </a:gradFill>
              <a:effectLst>
                <a:prstShdw prst="shdw17" dist="17961" dir="2700000">
                  <a:srgbClr val="A603AB">
                    <a:gamma/>
                    <a:shade val="60000"/>
                    <a:invGamma/>
                  </a:srgbClr>
                </a:prstShdw>
              </a:effectLst>
              <a:latin typeface="Times New Roman"/>
              <a:cs typeface="Times New Roman"/>
            </a:endParaRPr>
          </a:p>
        </p:txBody>
      </p:sp>
      <p:sp>
        <p:nvSpPr>
          <p:cNvPr id="2" name="TextBox 1"/>
          <p:cNvSpPr txBox="1"/>
          <p:nvPr/>
        </p:nvSpPr>
        <p:spPr>
          <a:xfrm>
            <a:off x="1191491" y="3891763"/>
            <a:ext cx="9827491" cy="523220"/>
          </a:xfrm>
          <a:prstGeom prst="rect">
            <a:avLst/>
          </a:prstGeom>
          <a:noFill/>
        </p:spPr>
        <p:txBody>
          <a:bodyPr wrap="square" rtlCol="0">
            <a:spAutoFit/>
          </a:bodyPr>
          <a:lstStyle/>
          <a:p>
            <a:pPr marL="285750" indent="-285750" algn="just">
              <a:buFont typeface="Wingdings" pitchFamily="2" charset="2"/>
              <a:buChar char="q"/>
            </a:pPr>
            <a:r>
              <a:rPr lang="en-US" sz="2800" b="1">
                <a:solidFill>
                  <a:schemeClr val="accent2"/>
                </a:solidFill>
                <a:latin typeface="Times New Roman" pitchFamily="18" charset="0"/>
              </a:rPr>
              <a:t> </a:t>
            </a:r>
            <a:r>
              <a:rPr lang="en-US" sz="2800" b="1">
                <a:latin typeface="Times New Roman" pitchFamily="18" charset="0"/>
              </a:rPr>
              <a:t>Đại hội </a:t>
            </a:r>
            <a:r>
              <a:rPr lang="en-US" sz="2800" b="1" smtClean="0">
                <a:latin typeface="Times New Roman" pitchFamily="18" charset="0"/>
              </a:rPr>
              <a:t>XIII:</a:t>
            </a:r>
            <a:endParaRPr lang="en-US" sz="2800" b="1"/>
          </a:p>
        </p:txBody>
      </p:sp>
      <p:sp>
        <p:nvSpPr>
          <p:cNvPr id="3" name="TextBox 2"/>
          <p:cNvSpPr txBox="1"/>
          <p:nvPr/>
        </p:nvSpPr>
        <p:spPr>
          <a:xfrm>
            <a:off x="3537528" y="1828800"/>
            <a:ext cx="6366933" cy="461665"/>
          </a:xfrm>
          <a:prstGeom prst="rect">
            <a:avLst/>
          </a:prstGeom>
          <a:noFill/>
        </p:spPr>
        <p:txBody>
          <a:bodyPr wrap="square" rtlCol="0">
            <a:spAutoFit/>
          </a:bodyPr>
          <a:lstStyle/>
          <a:p>
            <a:r>
              <a:rPr lang="en-US" sz="2400" b="1">
                <a:solidFill>
                  <a:schemeClr val="accent2"/>
                </a:solidFill>
                <a:latin typeface="Times New Roman" pitchFamily="18" charset="0"/>
              </a:rPr>
              <a:t> </a:t>
            </a:r>
            <a:r>
              <a:rPr lang="en-US" sz="2400" b="1">
                <a:latin typeface="Times New Roman" pitchFamily="18" charset="0"/>
              </a:rPr>
              <a:t>Đại hội X tiếp tục khẳng định:</a:t>
            </a:r>
            <a:r>
              <a:rPr lang="en-US" sz="2400" b="1">
                <a:latin typeface="Verdana" pitchFamily="34" charset="0"/>
              </a:rPr>
              <a:t> </a:t>
            </a:r>
            <a:endParaRPr lang="en-US" sz="2400"/>
          </a:p>
        </p:txBody>
      </p:sp>
      <p:sp>
        <p:nvSpPr>
          <p:cNvPr id="4" name="Rectangle 3"/>
          <p:cNvSpPr/>
          <p:nvPr/>
        </p:nvSpPr>
        <p:spPr>
          <a:xfrm>
            <a:off x="1247612" y="4414983"/>
            <a:ext cx="10547224" cy="156966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just"/>
            <a:r>
              <a:rPr lang="en-US" sz="3200" b="1" i="1" smtClean="0">
                <a:ln w="12700">
                  <a:noFill/>
                  <a:prstDash val="solid"/>
                </a:ln>
                <a:solidFill>
                  <a:srgbClr val="FF0000"/>
                </a:solidFill>
                <a:effectLst>
                  <a:outerShdw blurRad="41275" dist="20320" dir="1800000" algn="tl" rotWithShape="0">
                    <a:srgbClr val="000000">
                      <a:alpha val="40000"/>
                    </a:srgbClr>
                  </a:outerShdw>
                </a:effectLst>
                <a:latin typeface="Times New Roman" pitchFamily="18" charset="0"/>
              </a:rPr>
              <a:t>Quan </a:t>
            </a:r>
            <a:r>
              <a:rPr lang="en-US" sz="3200" b="1" i="1">
                <a:ln w="12700">
                  <a:noFill/>
                  <a:prstDash val="solid"/>
                </a:ln>
                <a:solidFill>
                  <a:srgbClr val="FF0000"/>
                </a:solidFill>
                <a:effectLst>
                  <a:outerShdw blurRad="41275" dist="20320" dir="1800000" algn="tl" rotWithShape="0">
                    <a:srgbClr val="000000">
                      <a:alpha val="40000"/>
                    </a:srgbClr>
                  </a:outerShdw>
                </a:effectLst>
                <a:latin typeface="Times New Roman" pitchFamily="18" charset="0"/>
              </a:rPr>
              <a:t>hệ đối ngoại và hội nhập quốc tế tiếp tục mở rộng và đi vào chiều sâu, tạo khung khổ quan hệ ổn định và bền vững với các đối tác.</a:t>
            </a:r>
            <a:endParaRPr lang="en-US" sz="3200" b="1" i="1">
              <a:ln w="12700">
                <a:no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343277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866">
                                            <p:bg/>
                                          </p:spTgt>
                                        </p:tgtEl>
                                        <p:attrNameLst>
                                          <p:attrName>style.visibility</p:attrName>
                                        </p:attrNameLst>
                                      </p:cBhvr>
                                      <p:to>
                                        <p:strVal val="visible"/>
                                      </p:to>
                                    </p:set>
                                    <p:animEffect transition="in" filter="wipe(left)">
                                      <p:cBhvr>
                                        <p:cTn id="7" dur="500"/>
                                        <p:tgtEl>
                                          <p:spTgt spid="164866">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4866">
                                            <p:txEl>
                                              <p:pRg st="0" end="0"/>
                                            </p:txEl>
                                          </p:spTgt>
                                        </p:tgtEl>
                                        <p:attrNameLst>
                                          <p:attrName>style.visibility</p:attrName>
                                        </p:attrNameLst>
                                      </p:cBhvr>
                                      <p:to>
                                        <p:strVal val="visible"/>
                                      </p:to>
                                    </p:set>
                                    <p:animEffect transition="in" filter="wipe(left)">
                                      <p:cBhvr>
                                        <p:cTn id="12" dur="500"/>
                                        <p:tgtEl>
                                          <p:spTgt spid="1648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Rectangle 4"/>
          <p:cNvSpPr>
            <a:spLocks noChangeArrowheads="1"/>
          </p:cNvSpPr>
          <p:nvPr/>
        </p:nvSpPr>
        <p:spPr bwMode="ltGray">
          <a:xfrm>
            <a:off x="2290618" y="383309"/>
            <a:ext cx="9171709"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pt-BR" sz="2800" b="1" smtClean="0">
                <a:solidFill>
                  <a:srgbClr val="009900"/>
                </a:solidFill>
              </a:rPr>
              <a:t>Thành </a:t>
            </a:r>
            <a:r>
              <a:rPr lang="pt-BR" sz="2800" b="1">
                <a:solidFill>
                  <a:srgbClr val="009900"/>
                </a:solidFill>
              </a:rPr>
              <a:t>tựu, ý nghĩa, hạn chế và nguyên nhân</a:t>
            </a:r>
            <a:endParaRPr lang="en-US" sz="2800">
              <a:solidFill>
                <a:srgbClr val="009900"/>
              </a:solidFill>
            </a:endParaRPr>
          </a:p>
          <a:p>
            <a:pPr algn="ctr"/>
            <a:r>
              <a:rPr lang="pt-BR" sz="2800" i="1"/>
              <a:t>        </a:t>
            </a:r>
            <a:endParaRPr lang="en-US" sz="2800" i="1"/>
          </a:p>
        </p:txBody>
      </p:sp>
      <p:sp>
        <p:nvSpPr>
          <p:cNvPr id="202758" name="Text Box 6"/>
          <p:cNvSpPr txBox="1">
            <a:spLocks noChangeArrowheads="1"/>
          </p:cNvSpPr>
          <p:nvPr/>
        </p:nvSpPr>
        <p:spPr bwMode="ltGray">
          <a:xfrm>
            <a:off x="812800" y="1752600"/>
            <a:ext cx="107696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5000"/>
              </a:spcBef>
            </a:pPr>
            <a:r>
              <a:rPr lang="pt-BR" sz="2800"/>
              <a:t>- Phá thế bị bao vây, cấm vận của các thế lực thù địch, tạo dựng môi trường quốc tế thuận lợi cho sự nghiệp xây dựng và bảo vệ Tổ quốc</a:t>
            </a:r>
          </a:p>
          <a:p>
            <a:pPr algn="just">
              <a:spcBef>
                <a:spcPct val="25000"/>
              </a:spcBef>
            </a:pPr>
            <a:r>
              <a:rPr lang="pt-BR" sz="2800"/>
              <a:t>- Giải quyết hoà bình các vấn đề biên giới, lãnh thổ, biển đảo với các nước liên quan</a:t>
            </a:r>
          </a:p>
          <a:p>
            <a:pPr algn="just" eaLnBrk="0" hangingPunct="0">
              <a:spcBef>
                <a:spcPct val="25000"/>
              </a:spcBef>
            </a:pPr>
            <a:r>
              <a:rPr lang="pt-BR" sz="2800"/>
              <a:t>- Mở rộng quan hệ đối ngoại theo hướng đa phương hoá, đa dạng hoá (thiết lập, mở rộng quan hệ với các nước, tham gia tích cực tại Liên hợp quốc...)</a:t>
            </a:r>
            <a:endParaRPr lang="en-US" sz="2800"/>
          </a:p>
        </p:txBody>
      </p:sp>
    </p:spTree>
    <p:extLst>
      <p:ext uri="{BB962C8B-B14F-4D97-AF65-F5344CB8AC3E}">
        <p14:creationId xmlns:p14="http://schemas.microsoft.com/office/powerpoint/2010/main" val="6075977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Text Box 4"/>
          <p:cNvSpPr txBox="1">
            <a:spLocks noChangeArrowheads="1"/>
          </p:cNvSpPr>
          <p:nvPr/>
        </p:nvSpPr>
        <p:spPr bwMode="ltGray">
          <a:xfrm>
            <a:off x="1219200" y="1600200"/>
            <a:ext cx="104648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5000"/>
              </a:spcBef>
            </a:pPr>
            <a:r>
              <a:rPr lang="pt-BR" sz="2800"/>
              <a:t>- Tham gia các tổ chức kinh tế quốc tế (tham gia AFTA, APEC, WTO)</a:t>
            </a:r>
            <a:endParaRPr lang="en-US" sz="2800"/>
          </a:p>
          <a:p>
            <a:pPr algn="just">
              <a:spcBef>
                <a:spcPct val="25000"/>
              </a:spcBef>
            </a:pPr>
            <a:r>
              <a:rPr lang="pt-BR" sz="2800"/>
              <a:t>- Thu hút đầu tư nước ngoài, mở rộng thị trường, tiếp thu khoa học công nghệ và kỹ năng quản lý</a:t>
            </a:r>
            <a:endParaRPr lang="en-US" sz="2800"/>
          </a:p>
          <a:p>
            <a:pPr algn="just">
              <a:spcBef>
                <a:spcPct val="25000"/>
              </a:spcBef>
            </a:pPr>
            <a:r>
              <a:rPr lang="pt-BR" sz="2800"/>
              <a:t>- Từng bước đưa hoạt động của các doanh nghiệp và cả nền kinh tế vào môi trường cạnh tranh</a:t>
            </a:r>
            <a:endParaRPr lang="en-US" sz="2800"/>
          </a:p>
        </p:txBody>
      </p:sp>
    </p:spTree>
    <p:extLst>
      <p:ext uri="{BB962C8B-B14F-4D97-AF65-F5344CB8AC3E}">
        <p14:creationId xmlns:p14="http://schemas.microsoft.com/office/powerpoint/2010/main" val="40406150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WordArt 2"/>
          <p:cNvSpPr>
            <a:spLocks noChangeArrowheads="1" noChangeShapeType="1" noTextEdit="1"/>
          </p:cNvSpPr>
          <p:nvPr/>
        </p:nvSpPr>
        <p:spPr bwMode="auto">
          <a:xfrm>
            <a:off x="1930400" y="2927350"/>
            <a:ext cx="7721600" cy="297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71431"/>
              </a:avLst>
            </a:prstTxWarp>
          </a:bodyPr>
          <a:lstStyle/>
          <a:p>
            <a:pPr algn="ctr"/>
            <a:r>
              <a:rPr lang="en-US" sz="3600" b="1" kern="10">
                <a:gradFill rotWithShape="1">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1"/>
                </a:gradFill>
                <a:effectLst>
                  <a:prstShdw prst="shdw17" dist="17961" dir="2700000">
                    <a:srgbClr val="3399FF">
                      <a:gamma/>
                      <a:shade val="60000"/>
                      <a:invGamma/>
                    </a:srgbClr>
                  </a:prstShdw>
                </a:effectLst>
                <a:latin typeface=".VnBahamasBH"/>
              </a:rPr>
              <a:t>viÖt nam - HOA Kú</a:t>
            </a:r>
          </a:p>
        </p:txBody>
      </p:sp>
      <p:pic>
        <p:nvPicPr>
          <p:cNvPr id="166915" name="Picture 3" descr="SOSMy voi BH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613151"/>
            <a:ext cx="3962400" cy="2251075"/>
          </a:xfrm>
          <a:prstGeom prst="rect">
            <a:avLst/>
          </a:prstGeom>
          <a:noFill/>
          <a:extLst>
            <a:ext uri="{909E8E84-426E-40DD-AFC4-6F175D3DCCD1}">
              <a14:hiddenFill xmlns:a14="http://schemas.microsoft.com/office/drawing/2010/main">
                <a:solidFill>
                  <a:srgbClr val="FFFFFF"/>
                </a:solidFill>
              </a14:hiddenFill>
            </a:ext>
          </a:extLst>
        </p:spPr>
      </p:pic>
      <p:sp>
        <p:nvSpPr>
          <p:cNvPr id="166917" name="Rectangle 5"/>
          <p:cNvSpPr>
            <a:spLocks noGrp="1" noChangeArrowheads="1"/>
          </p:cNvSpPr>
          <p:nvPr>
            <p:ph type="body" idx="1"/>
          </p:nvPr>
        </p:nvSpPr>
        <p:spPr>
          <a:xfrm>
            <a:off x="0" y="1708150"/>
            <a:ext cx="8636000" cy="1416050"/>
          </a:xfrm>
          <a:noFill/>
          <a:ln w="28575">
            <a:solidFill>
              <a:srgbClr val="FF0000"/>
            </a:solidFill>
            <a:miter lim="800000"/>
            <a:headEnd/>
            <a:tailEnd/>
          </a:ln>
        </p:spPr>
        <p:txBody>
          <a:bodyPr/>
          <a:lstStyle/>
          <a:p>
            <a:pPr lvl="1" algn="ctr">
              <a:buFont typeface="Wingdings" pitchFamily="2" charset="2"/>
              <a:buNone/>
            </a:pPr>
            <a:r>
              <a:rPr lang="en-US">
                <a:solidFill>
                  <a:schemeClr val="tx1"/>
                </a:solidFill>
                <a:latin typeface="Times New Roman" pitchFamily="18" charset="0"/>
              </a:rPr>
              <a:t>Thúc đẩy quá trình bình thường hoá quan hệ với Hoa Kỳ </a:t>
            </a:r>
          </a:p>
          <a:p>
            <a:pPr lvl="1" algn="ctr">
              <a:buFont typeface="Wingdings" pitchFamily="2" charset="2"/>
              <a:buNone/>
            </a:pPr>
            <a:r>
              <a:rPr lang="en-US" i="1">
                <a:solidFill>
                  <a:schemeClr val="tx1"/>
                </a:solidFill>
                <a:latin typeface="Times New Roman" pitchFamily="18" charset="0"/>
              </a:rPr>
              <a:t>(Văn kiện Đại hội VII)</a:t>
            </a:r>
          </a:p>
        </p:txBody>
      </p:sp>
      <p:sp>
        <p:nvSpPr>
          <p:cNvPr id="166918" name="Rectangle 6"/>
          <p:cNvSpPr>
            <a:spLocks noChangeArrowheads="1"/>
          </p:cNvSpPr>
          <p:nvPr/>
        </p:nvSpPr>
        <p:spPr bwMode="auto">
          <a:xfrm>
            <a:off x="406400" y="5975350"/>
            <a:ext cx="56896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bg1">
                      <a:gamma/>
                      <a:shade val="60000"/>
                      <a:invGamma/>
                    </a:schemeClr>
                  </a:outerShdw>
                </a:effectLst>
              </a14:hiddenEffects>
            </a:ext>
          </a:extLst>
        </p:spPr>
        <p:txBody>
          <a:bodyPr lIns="90903" tIns="45452" rIns="90903" bIns="45452" anchor="ctr">
            <a:spAutoFit/>
          </a:bodyPr>
          <a:lstStyle/>
          <a:p>
            <a:pPr algn="ctr" defTabSz="909638"/>
            <a:r>
              <a:rPr kumimoji="1" lang="en-US" b="1">
                <a:latin typeface="Times New Roman" pitchFamily="18" charset="0"/>
                <a:cs typeface="Arial" charset="0"/>
              </a:rPr>
              <a:t>3/2/1994, M</a:t>
            </a:r>
            <a:r>
              <a:rPr kumimoji="1" lang="en-US" b="1">
                <a:latin typeface="Times New Roman" pitchFamily="18" charset="0"/>
              </a:rPr>
              <a:t>ỹ tuyên bố bãi bỏ lệnh cấm vận với Việt Nam</a:t>
            </a:r>
            <a:endParaRPr kumimoji="1" lang="en-US" b="1">
              <a:latin typeface="Times New Roman" pitchFamily="18" charset="0"/>
              <a:cs typeface="Arial" charset="0"/>
            </a:endParaRPr>
          </a:p>
        </p:txBody>
      </p:sp>
      <p:pic>
        <p:nvPicPr>
          <p:cNvPr id="166919" name="Picture 7" descr="TT My B"/>
          <p:cNvPicPr>
            <a:picLocks noChangeAspect="1" noChangeArrowheads="1"/>
          </p:cNvPicPr>
          <p:nvPr/>
        </p:nvPicPr>
        <p:blipFill>
          <a:blip r:embed="rId3">
            <a:extLst>
              <a:ext uri="{28A0092B-C50C-407E-A947-70E740481C1C}">
                <a14:useLocalDpi xmlns:a14="http://schemas.microsoft.com/office/drawing/2010/main" val="0"/>
              </a:ext>
            </a:extLst>
          </a:blip>
          <a:srcRect b="2637"/>
          <a:stretch>
            <a:fillRect/>
          </a:stretch>
        </p:blipFill>
        <p:spPr bwMode="auto">
          <a:xfrm>
            <a:off x="508000" y="3279776"/>
            <a:ext cx="5588000" cy="2619375"/>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166920" name="Picture 8" descr="USA-10-jun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636000" y="1708151"/>
            <a:ext cx="2946400" cy="1235075"/>
          </a:xfrm>
          <a:prstGeom prst="rect">
            <a:avLst/>
          </a:prstGeom>
          <a:noFill/>
          <a:extLst>
            <a:ext uri="{909E8E84-426E-40DD-AFC4-6F175D3DCCD1}">
              <a14:hiddenFill xmlns:a14="http://schemas.microsoft.com/office/drawing/2010/main">
                <a:solidFill>
                  <a:srgbClr val="FFFFFF"/>
                </a:solidFill>
              </a14:hiddenFill>
            </a:ext>
          </a:extLst>
        </p:spPr>
      </p:pic>
      <p:grpSp>
        <p:nvGrpSpPr>
          <p:cNvPr id="166921" name="Group 9"/>
          <p:cNvGrpSpPr>
            <a:grpSpLocks/>
          </p:cNvGrpSpPr>
          <p:nvPr/>
        </p:nvGrpSpPr>
        <p:grpSpPr bwMode="auto">
          <a:xfrm>
            <a:off x="6400800" y="3079750"/>
            <a:ext cx="5486400" cy="3778250"/>
            <a:chOff x="3024" y="1632"/>
            <a:chExt cx="2592" cy="2380"/>
          </a:xfrm>
        </p:grpSpPr>
        <p:pic>
          <p:nvPicPr>
            <p:cNvPr id="166922" name="Picture 10"/>
            <p:cNvPicPr>
              <a:picLocks noChangeAspect="1" noChangeArrowheads="1"/>
            </p:cNvPicPr>
            <p:nvPr/>
          </p:nvPicPr>
          <p:blipFill>
            <a:blip r:embed="rId5">
              <a:extLst>
                <a:ext uri="{28A0092B-C50C-407E-A947-70E740481C1C}">
                  <a14:useLocalDpi xmlns:a14="http://schemas.microsoft.com/office/drawing/2010/main" val="0"/>
                </a:ext>
              </a:extLst>
            </a:blip>
            <a:srcRect l="31999" t="31334" r="19000" b="8667"/>
            <a:stretch>
              <a:fillRect/>
            </a:stretch>
          </p:blipFill>
          <p:spPr bwMode="auto">
            <a:xfrm>
              <a:off x="3024" y="1632"/>
              <a:ext cx="2592" cy="238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92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24" y="3372"/>
              <a:ext cx="912" cy="6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pic>
      </p:grpSp>
      <p:sp>
        <p:nvSpPr>
          <p:cNvPr id="166925" name="Rectangle 13"/>
          <p:cNvSpPr>
            <a:spLocks noGrp="1" noChangeArrowheads="1"/>
          </p:cNvSpPr>
          <p:nvPr>
            <p:ph type="title"/>
          </p:nvPr>
        </p:nvSpPr>
        <p:spPr bwMode="white">
          <a:xfrm>
            <a:off x="1570568" y="990600"/>
            <a:ext cx="7675033"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marL="609600" indent="-609600"/>
            <a:r>
              <a:rPr lang="en-US">
                <a:latin typeface="Times New Roman" pitchFamily="18" charset="0"/>
              </a:rPr>
              <a:t>Với Hoa Kỳ </a:t>
            </a:r>
          </a:p>
        </p:txBody>
      </p:sp>
    </p:spTree>
    <p:extLst>
      <p:ext uri="{BB962C8B-B14F-4D97-AF65-F5344CB8AC3E}">
        <p14:creationId xmlns:p14="http://schemas.microsoft.com/office/powerpoint/2010/main" val="3034866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166921"/>
                                        </p:tgtEl>
                                        <p:attrNameLst>
                                          <p:attrName>style.visibility</p:attrName>
                                        </p:attrNameLst>
                                      </p:cBhvr>
                                      <p:to>
                                        <p:strVal val="visible"/>
                                      </p:to>
                                    </p:set>
                                    <p:anim calcmode="lin" valueType="num">
                                      <p:cBhvr>
                                        <p:cTn id="7" dur="500" fill="hold"/>
                                        <p:tgtEl>
                                          <p:spTgt spid="166921"/>
                                        </p:tgtEl>
                                        <p:attrNameLst>
                                          <p:attrName>ppt_w</p:attrName>
                                        </p:attrNameLst>
                                      </p:cBhvr>
                                      <p:tavLst>
                                        <p:tav tm="0">
                                          <p:val>
                                            <p:fltVal val="0"/>
                                          </p:val>
                                        </p:tav>
                                        <p:tav tm="100000">
                                          <p:val>
                                            <p:strVal val="#ppt_w"/>
                                          </p:val>
                                        </p:tav>
                                      </p:tavLst>
                                    </p:anim>
                                    <p:anim calcmode="lin" valueType="num">
                                      <p:cBhvr>
                                        <p:cTn id="8" dur="500" fill="hold"/>
                                        <p:tgtEl>
                                          <p:spTgt spid="166921"/>
                                        </p:tgtEl>
                                        <p:attrNameLst>
                                          <p:attrName>ppt_h</p:attrName>
                                        </p:attrNameLst>
                                      </p:cBhvr>
                                      <p:tavLst>
                                        <p:tav tm="0">
                                          <p:val>
                                            <p:fltVal val="0"/>
                                          </p:val>
                                        </p:tav>
                                        <p:tav tm="100000">
                                          <p:val>
                                            <p:strVal val="#ppt_h"/>
                                          </p:val>
                                        </p:tav>
                                      </p:tavLst>
                                    </p:anim>
                                    <p:animEffect transition="in" filter="fade">
                                      <p:cBhvr>
                                        <p:cTn id="9" dur="500"/>
                                        <p:tgtEl>
                                          <p:spTgt spid="16692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166915"/>
                                        </p:tgtEl>
                                        <p:attrNameLst>
                                          <p:attrName>style.visibility</p:attrName>
                                        </p:attrNameLst>
                                      </p:cBhvr>
                                      <p:to>
                                        <p:strVal val="visible"/>
                                      </p:to>
                                    </p:set>
                                    <p:animEffect transition="in" filter="dissolve">
                                      <p:cBhvr>
                                        <p:cTn id="14" dur="500"/>
                                        <p:tgtEl>
                                          <p:spTgt spid="1669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xit" presetSubtype="0" fill="hold" nodeType="clickEffect">
                                  <p:stCondLst>
                                    <p:cond delay="0"/>
                                  </p:stCondLst>
                                  <p:childTnLst>
                                    <p:anim calcmode="lin" valueType="num">
                                      <p:cBhvr>
                                        <p:cTn id="18" dur="1000"/>
                                        <p:tgtEl>
                                          <p:spTgt spid="166915"/>
                                        </p:tgtEl>
                                        <p:attrNameLst>
                                          <p:attrName>ppt_w</p:attrName>
                                        </p:attrNameLst>
                                      </p:cBhvr>
                                      <p:tavLst>
                                        <p:tav tm="0">
                                          <p:val>
                                            <p:strVal val="ppt_w"/>
                                          </p:val>
                                        </p:tav>
                                        <p:tav tm="100000">
                                          <p:val>
                                            <p:strVal val="ppt_w*0.70"/>
                                          </p:val>
                                        </p:tav>
                                      </p:tavLst>
                                    </p:anim>
                                    <p:anim calcmode="lin" valueType="num">
                                      <p:cBhvr>
                                        <p:cTn id="19" dur="1000"/>
                                        <p:tgtEl>
                                          <p:spTgt spid="166915"/>
                                        </p:tgtEl>
                                        <p:attrNameLst>
                                          <p:attrName>ppt_h</p:attrName>
                                        </p:attrNameLst>
                                      </p:cBhvr>
                                      <p:tavLst>
                                        <p:tav tm="0">
                                          <p:val>
                                            <p:strVal val="ppt_h"/>
                                          </p:val>
                                        </p:tav>
                                        <p:tav tm="100000">
                                          <p:val>
                                            <p:strVal val="ppt_h"/>
                                          </p:val>
                                        </p:tav>
                                      </p:tavLst>
                                    </p:anim>
                                    <p:animEffect transition="out" filter="fade">
                                      <p:cBhvr>
                                        <p:cTn id="20" dur="1000"/>
                                        <p:tgtEl>
                                          <p:spTgt spid="166915"/>
                                        </p:tgtEl>
                                      </p:cBhvr>
                                    </p:animEffect>
                                    <p:set>
                                      <p:cBhvr>
                                        <p:cTn id="21" dur="1" fill="hold">
                                          <p:stCondLst>
                                            <p:cond delay="999"/>
                                          </p:stCondLst>
                                        </p:cTn>
                                        <p:tgtEl>
                                          <p:spTgt spid="166915"/>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55" presetClass="entr" presetSubtype="0" fill="hold" nodeType="clickEffect">
                                  <p:stCondLst>
                                    <p:cond delay="0"/>
                                  </p:stCondLst>
                                  <p:childTnLst>
                                    <p:set>
                                      <p:cBhvr>
                                        <p:cTn id="25" dur="1" fill="hold">
                                          <p:stCondLst>
                                            <p:cond delay="0"/>
                                          </p:stCondLst>
                                        </p:cTn>
                                        <p:tgtEl>
                                          <p:spTgt spid="166919"/>
                                        </p:tgtEl>
                                        <p:attrNameLst>
                                          <p:attrName>style.visibility</p:attrName>
                                        </p:attrNameLst>
                                      </p:cBhvr>
                                      <p:to>
                                        <p:strVal val="visible"/>
                                      </p:to>
                                    </p:set>
                                    <p:anim calcmode="lin" valueType="num">
                                      <p:cBhvr>
                                        <p:cTn id="26" dur="1000" fill="hold"/>
                                        <p:tgtEl>
                                          <p:spTgt spid="166919"/>
                                        </p:tgtEl>
                                        <p:attrNameLst>
                                          <p:attrName>ppt_w</p:attrName>
                                        </p:attrNameLst>
                                      </p:cBhvr>
                                      <p:tavLst>
                                        <p:tav tm="0">
                                          <p:val>
                                            <p:strVal val="#ppt_w*0.70"/>
                                          </p:val>
                                        </p:tav>
                                        <p:tav tm="100000">
                                          <p:val>
                                            <p:strVal val="#ppt_w"/>
                                          </p:val>
                                        </p:tav>
                                      </p:tavLst>
                                    </p:anim>
                                    <p:anim calcmode="lin" valueType="num">
                                      <p:cBhvr>
                                        <p:cTn id="27" dur="1000" fill="hold"/>
                                        <p:tgtEl>
                                          <p:spTgt spid="166919"/>
                                        </p:tgtEl>
                                        <p:attrNameLst>
                                          <p:attrName>ppt_h</p:attrName>
                                        </p:attrNameLst>
                                      </p:cBhvr>
                                      <p:tavLst>
                                        <p:tav tm="0">
                                          <p:val>
                                            <p:strVal val="#ppt_h"/>
                                          </p:val>
                                        </p:tav>
                                        <p:tav tm="100000">
                                          <p:val>
                                            <p:strVal val="#ppt_h"/>
                                          </p:val>
                                        </p:tav>
                                      </p:tavLst>
                                    </p:anim>
                                    <p:animEffect transition="in" filter="fade">
                                      <p:cBhvr>
                                        <p:cTn id="28" dur="1000"/>
                                        <p:tgtEl>
                                          <p:spTgt spid="166919"/>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166918"/>
                                        </p:tgtEl>
                                        <p:attrNameLst>
                                          <p:attrName>style.visibility</p:attrName>
                                        </p:attrNameLst>
                                      </p:cBhvr>
                                      <p:to>
                                        <p:strVal val="visible"/>
                                      </p:to>
                                    </p:set>
                                    <p:anim calcmode="lin" valueType="num">
                                      <p:cBhvr>
                                        <p:cTn id="31" dur="1000" fill="hold"/>
                                        <p:tgtEl>
                                          <p:spTgt spid="166918"/>
                                        </p:tgtEl>
                                        <p:attrNameLst>
                                          <p:attrName>ppt_w</p:attrName>
                                        </p:attrNameLst>
                                      </p:cBhvr>
                                      <p:tavLst>
                                        <p:tav tm="0">
                                          <p:val>
                                            <p:strVal val="#ppt_w*0.70"/>
                                          </p:val>
                                        </p:tav>
                                        <p:tav tm="100000">
                                          <p:val>
                                            <p:strVal val="#ppt_w"/>
                                          </p:val>
                                        </p:tav>
                                      </p:tavLst>
                                    </p:anim>
                                    <p:anim calcmode="lin" valueType="num">
                                      <p:cBhvr>
                                        <p:cTn id="32" dur="1000" fill="hold"/>
                                        <p:tgtEl>
                                          <p:spTgt spid="166918"/>
                                        </p:tgtEl>
                                        <p:attrNameLst>
                                          <p:attrName>ppt_h</p:attrName>
                                        </p:attrNameLst>
                                      </p:cBhvr>
                                      <p:tavLst>
                                        <p:tav tm="0">
                                          <p:val>
                                            <p:strVal val="#ppt_h"/>
                                          </p:val>
                                        </p:tav>
                                        <p:tav tm="100000">
                                          <p:val>
                                            <p:strVal val="#ppt_h"/>
                                          </p:val>
                                        </p:tav>
                                      </p:tavLst>
                                    </p:anim>
                                    <p:animEffect transition="in" filter="fade">
                                      <p:cBhvr>
                                        <p:cTn id="33" dur="1000"/>
                                        <p:tgtEl>
                                          <p:spTgt spid="166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p:cNvSpPr>
            <a:spLocks noGrp="1" noChangeArrowheads="1"/>
          </p:cNvSpPr>
          <p:nvPr>
            <p:ph type="body" idx="1"/>
          </p:nvPr>
        </p:nvSpPr>
        <p:spPr>
          <a:xfrm>
            <a:off x="711200" y="6096000"/>
            <a:ext cx="10972800" cy="685800"/>
          </a:xfrm>
        </p:spPr>
        <p:txBody>
          <a:bodyPr/>
          <a:lstStyle/>
          <a:p>
            <a:pPr algn="ctr">
              <a:buFont typeface="Wingdings" pitchFamily="2" charset="2"/>
              <a:buNone/>
            </a:pPr>
            <a:r>
              <a:rPr lang="en-US" sz="2400">
                <a:solidFill>
                  <a:schemeClr val="tx1"/>
                </a:solidFill>
                <a:latin typeface="Times New Roman" pitchFamily="18" charset="0"/>
              </a:rPr>
              <a:t>Một số hình ảnh về mối quan hệ Việt Nam – Hoa kỳ</a:t>
            </a:r>
          </a:p>
        </p:txBody>
      </p:sp>
      <p:grpSp>
        <p:nvGrpSpPr>
          <p:cNvPr id="167940" name="Group 4"/>
          <p:cNvGrpSpPr>
            <a:grpSpLocks/>
          </p:cNvGrpSpPr>
          <p:nvPr/>
        </p:nvGrpSpPr>
        <p:grpSpPr bwMode="auto">
          <a:xfrm>
            <a:off x="609600" y="2227262"/>
            <a:ext cx="11176000" cy="3651250"/>
            <a:chOff x="240" y="1403"/>
            <a:chExt cx="5280" cy="2300"/>
          </a:xfrm>
        </p:grpSpPr>
        <p:sp>
          <p:nvSpPr>
            <p:cNvPr id="167941" name="Rectangle 5"/>
            <p:cNvSpPr>
              <a:spLocks noChangeArrowheads="1"/>
            </p:cNvSpPr>
            <p:nvPr/>
          </p:nvSpPr>
          <p:spPr bwMode="auto">
            <a:xfrm>
              <a:off x="1918" y="2358"/>
              <a:ext cx="1924" cy="232"/>
            </a:xfrm>
            <a:prstGeom prst="rect">
              <a:avLst/>
            </a:prstGeom>
            <a:solidFill>
              <a:schemeClr val="accent2"/>
            </a:solidFill>
            <a:ln>
              <a:noFill/>
            </a:ln>
            <a:effectLst/>
            <a:extLs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lIns="90903" tIns="45452" rIns="90903" bIns="45452" anchor="ctr">
              <a:spAutoFit/>
            </a:bodyPr>
            <a:lstStyle/>
            <a:p>
              <a:endParaRPr lang="en-US"/>
            </a:p>
          </p:txBody>
        </p:sp>
        <p:grpSp>
          <p:nvGrpSpPr>
            <p:cNvPr id="167942" name="Group 6"/>
            <p:cNvGrpSpPr>
              <a:grpSpLocks/>
            </p:cNvGrpSpPr>
            <p:nvPr/>
          </p:nvGrpSpPr>
          <p:grpSpPr bwMode="auto">
            <a:xfrm>
              <a:off x="240" y="1407"/>
              <a:ext cx="2073" cy="2149"/>
              <a:chOff x="288" y="1536"/>
              <a:chExt cx="2016" cy="1990"/>
            </a:xfrm>
          </p:grpSpPr>
          <p:sp>
            <p:nvSpPr>
              <p:cNvPr id="167943" name="Rectangle 7"/>
              <p:cNvSpPr>
                <a:spLocks noChangeArrowheads="1"/>
              </p:cNvSpPr>
              <p:nvPr/>
            </p:nvSpPr>
            <p:spPr bwMode="auto">
              <a:xfrm>
                <a:off x="288" y="2436"/>
                <a:ext cx="2016" cy="215"/>
              </a:xfrm>
              <a:prstGeom prst="rect">
                <a:avLst/>
              </a:prstGeom>
              <a:solidFill>
                <a:schemeClr val="accent2"/>
              </a:solidFill>
              <a:ln>
                <a:noFill/>
              </a:ln>
              <a:effectLst/>
              <a:extLs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lIns="90903" tIns="45452" rIns="90903" bIns="45452" anchor="ctr">
                <a:spAutoFit/>
              </a:bodyPr>
              <a:lstStyle/>
              <a:p>
                <a:endParaRPr lang="en-US"/>
              </a:p>
            </p:txBody>
          </p:sp>
          <p:pic>
            <p:nvPicPr>
              <p:cNvPr id="167944" name="Picture 8" descr="V- M"/>
              <p:cNvPicPr>
                <a:picLocks noChangeAspect="1" noChangeArrowheads="1"/>
              </p:cNvPicPr>
              <p:nvPr/>
            </p:nvPicPr>
            <p:blipFill>
              <a:blip r:embed="rId2">
                <a:extLst>
                  <a:ext uri="{28A0092B-C50C-407E-A947-70E740481C1C}">
                    <a14:useLocalDpi xmlns:a14="http://schemas.microsoft.com/office/drawing/2010/main" val="0"/>
                  </a:ext>
                </a:extLst>
              </a:blip>
              <a:srcRect l="68750" t="21875" r="14063" b="63542"/>
              <a:stretch>
                <a:fillRect/>
              </a:stretch>
            </p:blipFill>
            <p:spPr bwMode="auto">
              <a:xfrm>
                <a:off x="576" y="2640"/>
                <a:ext cx="1440" cy="886"/>
              </a:xfrm>
              <a:prstGeom prst="rect">
                <a:avLst/>
              </a:prstGeom>
              <a:noFill/>
              <a:extLst>
                <a:ext uri="{909E8E84-426E-40DD-AFC4-6F175D3DCCD1}">
                  <a14:hiddenFill xmlns:a14="http://schemas.microsoft.com/office/drawing/2010/main">
                    <a:solidFill>
                      <a:srgbClr val="FFFFFF"/>
                    </a:solidFill>
                  </a14:hiddenFill>
                </a:ext>
              </a:extLst>
            </p:spPr>
          </p:pic>
          <p:pic>
            <p:nvPicPr>
              <p:cNvPr id="167945" name="Picture 9" descr="CO_VMIEU"/>
              <p:cNvPicPr>
                <a:picLocks noChangeAspect="1" noChangeArrowheads="1"/>
              </p:cNvPicPr>
              <p:nvPr/>
            </p:nvPicPr>
            <p:blipFill>
              <a:blip r:embed="rId3">
                <a:extLst>
                  <a:ext uri="{28A0092B-C50C-407E-A947-70E740481C1C}">
                    <a14:useLocalDpi xmlns:a14="http://schemas.microsoft.com/office/drawing/2010/main" val="0"/>
                  </a:ext>
                </a:extLst>
              </a:blip>
              <a:srcRect l="4167" t="6250" r="4167" b="6250"/>
              <a:stretch>
                <a:fillRect/>
              </a:stretch>
            </p:blipFill>
            <p:spPr bwMode="auto">
              <a:xfrm>
                <a:off x="576" y="1536"/>
                <a:ext cx="1440" cy="916"/>
              </a:xfrm>
              <a:prstGeom prst="rect">
                <a:avLst/>
              </a:prstGeom>
              <a:noFill/>
              <a:extLst>
                <a:ext uri="{909E8E84-426E-40DD-AFC4-6F175D3DCCD1}">
                  <a14:hiddenFill xmlns:a14="http://schemas.microsoft.com/office/drawing/2010/main">
                    <a:solidFill>
                      <a:srgbClr val="FFFFFF"/>
                    </a:solidFill>
                  </a14:hiddenFill>
                </a:ext>
              </a:extLst>
            </p:spPr>
          </p:pic>
        </p:grpSp>
        <p:sp>
          <p:nvSpPr>
            <p:cNvPr id="167946" name="Rectangle 10"/>
            <p:cNvSpPr>
              <a:spLocks noChangeArrowheads="1"/>
            </p:cNvSpPr>
            <p:nvPr/>
          </p:nvSpPr>
          <p:spPr bwMode="auto">
            <a:xfrm>
              <a:off x="3447" y="2354"/>
              <a:ext cx="2073" cy="232"/>
            </a:xfrm>
            <a:prstGeom prst="rect">
              <a:avLst/>
            </a:prstGeom>
            <a:solidFill>
              <a:schemeClr val="accent2"/>
            </a:solidFill>
            <a:ln>
              <a:noFill/>
            </a:ln>
            <a:effectLst/>
            <a:extLs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lIns="90903" tIns="45452" rIns="90903" bIns="45452" anchor="ctr">
              <a:spAutoFit/>
            </a:bodyPr>
            <a:lstStyle/>
            <a:p>
              <a:endParaRPr lang="en-US"/>
            </a:p>
          </p:txBody>
        </p:sp>
        <p:pic>
          <p:nvPicPr>
            <p:cNvPr id="167947" name="Picture 11" descr="images617153_viet_my"/>
            <p:cNvPicPr>
              <a:picLocks noChangeAspect="1" noChangeArrowheads="1"/>
            </p:cNvPicPr>
            <p:nvPr/>
          </p:nvPicPr>
          <p:blipFill>
            <a:blip r:embed="rId4">
              <a:extLst>
                <a:ext uri="{28A0092B-C50C-407E-A947-70E740481C1C}">
                  <a14:useLocalDpi xmlns:a14="http://schemas.microsoft.com/office/drawing/2010/main" val="0"/>
                </a:ext>
              </a:extLst>
            </a:blip>
            <a:srcRect l="2000" r="3999"/>
            <a:stretch>
              <a:fillRect/>
            </a:stretch>
          </p:blipFill>
          <p:spPr bwMode="auto">
            <a:xfrm>
              <a:off x="3744" y="1403"/>
              <a:ext cx="1529"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pic>
        <p:pic>
          <p:nvPicPr>
            <p:cNvPr id="167948" name="Picture 12" descr="hiepdinhvn_my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 y="1939"/>
              <a:ext cx="1497" cy="105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pic>
        <p:sp>
          <p:nvSpPr>
            <p:cNvPr id="167949" name="Rectangle 13"/>
            <p:cNvSpPr>
              <a:spLocks noChangeArrowheads="1"/>
            </p:cNvSpPr>
            <p:nvPr/>
          </p:nvSpPr>
          <p:spPr bwMode="gray">
            <a:xfrm>
              <a:off x="2400" y="3233"/>
              <a:ext cx="839" cy="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rotWithShape="0">
                      <a:schemeClr val="bg2">
                        <a:alpha val="50000"/>
                      </a:schemeClr>
                    </a:outerShdw>
                  </a:effectLst>
                </a14:hiddenEffects>
              </a:ext>
            </a:extLst>
          </p:spPr>
          <p:txBody>
            <a:bodyPr wrap="none" lIns="0" tIns="0" rIns="0" bIns="0" anchor="ctr"/>
            <a:lstStyle/>
            <a:p>
              <a:pPr algn="just" defTabSz="909638"/>
              <a:r>
                <a:rPr lang="en-US" b="1">
                  <a:latin typeface="Times New Roman" pitchFamily="18" charset="0"/>
                  <a:cs typeface="Arial" charset="0"/>
                </a:rPr>
                <a:t>Hi</a:t>
              </a:r>
              <a:r>
                <a:rPr lang="en-US" b="1">
                  <a:latin typeface="Times New Roman" pitchFamily="18" charset="0"/>
                </a:rPr>
                <a:t>ệp định </a:t>
              </a:r>
            </a:p>
            <a:p>
              <a:pPr algn="just" defTabSz="909638"/>
              <a:r>
                <a:rPr lang="en-US" b="1">
                  <a:latin typeface="Times New Roman" pitchFamily="18" charset="0"/>
                </a:rPr>
                <a:t>thương mại </a:t>
              </a:r>
            </a:p>
            <a:p>
              <a:pPr algn="just" defTabSz="909638"/>
              <a:r>
                <a:rPr lang="en-US" b="1">
                  <a:latin typeface="Times New Roman" pitchFamily="18" charset="0"/>
                </a:rPr>
                <a:t>Việt - Mỹ 13/7/ 2001</a:t>
              </a:r>
            </a:p>
          </p:txBody>
        </p:sp>
        <p:sp>
          <p:nvSpPr>
            <p:cNvPr id="167950" name="Rectangle 14"/>
            <p:cNvSpPr>
              <a:spLocks noChangeArrowheads="1"/>
            </p:cNvSpPr>
            <p:nvPr/>
          </p:nvSpPr>
          <p:spPr bwMode="auto">
            <a:xfrm>
              <a:off x="3744" y="2496"/>
              <a:ext cx="1536" cy="115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buClr>
                  <a:schemeClr val="accent2"/>
                </a:buClr>
                <a:buFont typeface="Wingdings" pitchFamily="2" charset="2"/>
                <a:buChar char="u"/>
              </a:pPr>
              <a:r>
                <a:rPr kumimoji="1" lang="en-US" sz="2000" b="1">
                  <a:latin typeface="Times New Roman" pitchFamily="18" charset="0"/>
                </a:rPr>
                <a:t>Kỷ niệm 10 năm bình thường hoá quan hệ giữa hai nước Việt Nam – Hoa kỳ </a:t>
              </a:r>
            </a:p>
          </p:txBody>
        </p:sp>
      </p:grpSp>
      <p:sp>
        <p:nvSpPr>
          <p:cNvPr id="167951" name="WordArt 15"/>
          <p:cNvSpPr>
            <a:spLocks noChangeArrowheads="1" noChangeShapeType="1" noTextEdit="1"/>
          </p:cNvSpPr>
          <p:nvPr/>
        </p:nvSpPr>
        <p:spPr bwMode="auto">
          <a:xfrm>
            <a:off x="2133600" y="2590800"/>
            <a:ext cx="7721600" cy="297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71431"/>
              </a:avLst>
            </a:prstTxWarp>
          </a:bodyPr>
          <a:lstStyle/>
          <a:p>
            <a:pPr algn="ctr"/>
            <a:r>
              <a:rPr lang="en-US" sz="3600" b="1" kern="10">
                <a:gradFill rotWithShape="1">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1"/>
                </a:gradFill>
                <a:effectLst>
                  <a:prstShdw prst="shdw17" dist="17961" dir="2700000">
                    <a:srgbClr val="3399FF">
                      <a:gamma/>
                      <a:shade val="60000"/>
                      <a:invGamma/>
                    </a:srgbClr>
                  </a:prstShdw>
                </a:effectLst>
                <a:latin typeface="Arial"/>
                <a:cs typeface="Arial"/>
              </a:rPr>
              <a:t>VIỆT NAM - HOA KỲ</a:t>
            </a:r>
          </a:p>
        </p:txBody>
      </p:sp>
      <p:sp>
        <p:nvSpPr>
          <p:cNvPr id="167954" name="Rectangle 18"/>
          <p:cNvSpPr>
            <a:spLocks noGrp="1" noChangeArrowheads="1"/>
          </p:cNvSpPr>
          <p:nvPr>
            <p:ph type="title"/>
          </p:nvPr>
        </p:nvSpPr>
        <p:spPr bwMode="white">
          <a:xfrm>
            <a:off x="1570568" y="990600"/>
            <a:ext cx="7675033"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marL="609600" indent="-609600"/>
            <a:r>
              <a:rPr lang="en-US"/>
              <a:t>Với Hoa Kỳ </a:t>
            </a:r>
          </a:p>
        </p:txBody>
      </p:sp>
    </p:spTree>
    <p:extLst>
      <p:ext uri="{BB962C8B-B14F-4D97-AF65-F5344CB8AC3E}">
        <p14:creationId xmlns:p14="http://schemas.microsoft.com/office/powerpoint/2010/main" val="380999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67951"/>
                                        </p:tgtEl>
                                        <p:attrNameLst>
                                          <p:attrName>style.visibility</p:attrName>
                                        </p:attrNameLst>
                                      </p:cBhvr>
                                      <p:to>
                                        <p:strVal val="visible"/>
                                      </p:to>
                                    </p:set>
                                    <p:anim calcmode="lin" valueType="num">
                                      <p:cBhvr>
                                        <p:cTn id="7" dur="500" fill="hold"/>
                                        <p:tgtEl>
                                          <p:spTgt spid="167951"/>
                                        </p:tgtEl>
                                        <p:attrNameLst>
                                          <p:attrName>ppt_w</p:attrName>
                                        </p:attrNameLst>
                                      </p:cBhvr>
                                      <p:tavLst>
                                        <p:tav tm="0">
                                          <p:val>
                                            <p:fltVal val="0"/>
                                          </p:val>
                                        </p:tav>
                                        <p:tav tm="100000">
                                          <p:val>
                                            <p:strVal val="#ppt_w"/>
                                          </p:val>
                                        </p:tav>
                                      </p:tavLst>
                                    </p:anim>
                                    <p:anim calcmode="lin" valueType="num">
                                      <p:cBhvr>
                                        <p:cTn id="8" dur="500" fill="hold"/>
                                        <p:tgtEl>
                                          <p:spTgt spid="167951"/>
                                        </p:tgtEl>
                                        <p:attrNameLst>
                                          <p:attrName>ppt_h</p:attrName>
                                        </p:attrNameLst>
                                      </p:cBhvr>
                                      <p:tavLst>
                                        <p:tav tm="0">
                                          <p:val>
                                            <p:fltVal val="0"/>
                                          </p:val>
                                        </p:tav>
                                        <p:tav tm="100000">
                                          <p:val>
                                            <p:strVal val="#ppt_h"/>
                                          </p:val>
                                        </p:tav>
                                      </p:tavLst>
                                    </p:anim>
                                    <p:animEffect transition="in" filter="fade">
                                      <p:cBhvr>
                                        <p:cTn id="9" dur="500"/>
                                        <p:tgtEl>
                                          <p:spTgt spid="167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5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WordArt 2"/>
          <p:cNvSpPr>
            <a:spLocks noChangeArrowheads="1" noChangeShapeType="1" noTextEdit="1"/>
          </p:cNvSpPr>
          <p:nvPr/>
        </p:nvSpPr>
        <p:spPr bwMode="auto">
          <a:xfrm>
            <a:off x="1335618" y="2438400"/>
            <a:ext cx="8911167" cy="297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71431"/>
              </a:avLst>
            </a:prstTxWarp>
          </a:bodyPr>
          <a:lstStyle/>
          <a:p>
            <a:pPr algn="ctr"/>
            <a:r>
              <a:rPr lang="en-US" sz="3600" b="1" kern="10">
                <a:gradFill rotWithShape="1">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1"/>
                </a:gradFill>
                <a:effectLst>
                  <a:prstShdw prst="shdw17" dist="17961" dir="2700000">
                    <a:srgbClr val="3399FF">
                      <a:gamma/>
                      <a:shade val="60000"/>
                      <a:invGamma/>
                    </a:srgbClr>
                  </a:prstShdw>
                </a:effectLst>
                <a:latin typeface=".VnBahamasBH"/>
              </a:rPr>
              <a:t>viÖt nam - HOA Kú</a:t>
            </a:r>
          </a:p>
        </p:txBody>
      </p:sp>
      <p:pic>
        <p:nvPicPr>
          <p:cNvPr id="168963" name="Picture 3" descr="25"/>
          <p:cNvPicPr>
            <a:picLocks noChangeAspect="1" noChangeArrowheads="1"/>
          </p:cNvPicPr>
          <p:nvPr/>
        </p:nvPicPr>
        <p:blipFill>
          <a:blip r:embed="rId2">
            <a:extLst>
              <a:ext uri="{28A0092B-C50C-407E-A947-70E740481C1C}">
                <a14:useLocalDpi xmlns:a14="http://schemas.microsoft.com/office/drawing/2010/main" val="0"/>
              </a:ext>
            </a:extLst>
          </a:blip>
          <a:srcRect l="6944" t="6389" r="5556" b="5757"/>
          <a:stretch>
            <a:fillRect/>
          </a:stretch>
        </p:blipFill>
        <p:spPr bwMode="auto">
          <a:xfrm>
            <a:off x="2095500" y="1668464"/>
            <a:ext cx="8204200" cy="3970337"/>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168964" name="Rectangle 4"/>
          <p:cNvSpPr>
            <a:spLocks noGrp="1" noChangeArrowheads="1"/>
          </p:cNvSpPr>
          <p:nvPr>
            <p:ph type="title"/>
          </p:nvPr>
        </p:nvSpPr>
        <p:spPr bwMode="white">
          <a:xfrm>
            <a:off x="1570568" y="990600"/>
            <a:ext cx="7675033"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marL="609600" indent="-609600"/>
            <a:r>
              <a:rPr lang="en-US">
                <a:latin typeface="Times New Roman" pitchFamily="18" charset="0"/>
              </a:rPr>
              <a:t>Với Hoa Kỳ </a:t>
            </a:r>
          </a:p>
        </p:txBody>
      </p:sp>
      <p:pic>
        <p:nvPicPr>
          <p:cNvPr id="168965" name="Picture 5" descr="images653173_hopbao_hoid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76400"/>
            <a:ext cx="9144000" cy="34290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68966" name="Rectangle 6"/>
          <p:cNvSpPr>
            <a:spLocks noGrp="1" noChangeArrowheads="1"/>
          </p:cNvSpPr>
          <p:nvPr>
            <p:ph type="body" idx="1"/>
          </p:nvPr>
        </p:nvSpPr>
        <p:spPr>
          <a:xfrm>
            <a:off x="0" y="5867400"/>
            <a:ext cx="12192000" cy="609600"/>
          </a:xfrm>
        </p:spPr>
        <p:txBody>
          <a:bodyPr/>
          <a:lstStyle/>
          <a:p>
            <a:pPr algn="ctr">
              <a:lnSpc>
                <a:spcPct val="80000"/>
              </a:lnSpc>
              <a:buFont typeface="Wingdings" pitchFamily="2" charset="2"/>
              <a:buNone/>
            </a:pPr>
            <a:r>
              <a:rPr lang="en-US" sz="2000">
                <a:solidFill>
                  <a:schemeClr val="tx1"/>
                </a:solidFill>
                <a:latin typeface="Times New Roman" pitchFamily="18" charset="0"/>
              </a:rPr>
              <a:t>	Gặp gỡ cấp cao giữa Thủ tướng Phan Văn Khải và TT Mỹ  G.Bush nhân chuyến thăm Hoa Kỳ (2005)</a:t>
            </a:r>
          </a:p>
        </p:txBody>
      </p:sp>
    </p:spTree>
    <p:extLst>
      <p:ext uri="{BB962C8B-B14F-4D97-AF65-F5344CB8AC3E}">
        <p14:creationId xmlns:p14="http://schemas.microsoft.com/office/powerpoint/2010/main" val="203976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8963"/>
                                        </p:tgtEl>
                                        <p:attrNameLst>
                                          <p:attrName>style.visibility</p:attrName>
                                        </p:attrNameLst>
                                      </p:cBhvr>
                                      <p:to>
                                        <p:strVal val="visible"/>
                                      </p:to>
                                    </p:set>
                                    <p:animEffect transition="in" filter="dissolve">
                                      <p:cBhvr>
                                        <p:cTn id="7" dur="500"/>
                                        <p:tgtEl>
                                          <p:spTgt spid="168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xit" presetSubtype="0" fill="hold" nodeType="clickEffect">
                                  <p:stCondLst>
                                    <p:cond delay="0"/>
                                  </p:stCondLst>
                                  <p:childTnLst>
                                    <p:animEffect transition="out" filter="dissolve">
                                      <p:cBhvr>
                                        <p:cTn id="11" dur="500"/>
                                        <p:tgtEl>
                                          <p:spTgt spid="168963"/>
                                        </p:tgtEl>
                                      </p:cBhvr>
                                    </p:animEffect>
                                    <p:set>
                                      <p:cBhvr>
                                        <p:cTn id="12" dur="1" fill="hold">
                                          <p:stCondLst>
                                            <p:cond delay="499"/>
                                          </p:stCondLst>
                                        </p:cTn>
                                        <p:tgtEl>
                                          <p:spTgt spid="168963"/>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8966">
                                            <p:txEl>
                                              <p:pRg st="0" end="0"/>
                                            </p:txEl>
                                          </p:spTgt>
                                        </p:tgtEl>
                                        <p:attrNameLst>
                                          <p:attrName>style.visibility</p:attrName>
                                        </p:attrNameLst>
                                      </p:cBhvr>
                                      <p:to>
                                        <p:strVal val="visible"/>
                                      </p:to>
                                    </p:set>
                                    <p:animEffect transition="in" filter="dissolve">
                                      <p:cBhvr>
                                        <p:cTn id="17" dur="500"/>
                                        <p:tgtEl>
                                          <p:spTgt spid="168966">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68965"/>
                                        </p:tgtEl>
                                        <p:attrNameLst>
                                          <p:attrName>style.visibility</p:attrName>
                                        </p:attrNameLst>
                                      </p:cBhvr>
                                      <p:to>
                                        <p:strVal val="visible"/>
                                      </p:to>
                                    </p:set>
                                    <p:animEffect transition="in" filter="dissolve">
                                      <p:cBhvr>
                                        <p:cTn id="20" dur="500"/>
                                        <p:tgtEl>
                                          <p:spTgt spid="168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WordArt 2"/>
          <p:cNvSpPr>
            <a:spLocks noChangeArrowheads="1" noChangeShapeType="1" noTextEdit="1"/>
          </p:cNvSpPr>
          <p:nvPr/>
        </p:nvSpPr>
        <p:spPr bwMode="auto">
          <a:xfrm>
            <a:off x="2032000" y="3276600"/>
            <a:ext cx="7721600" cy="297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71431"/>
              </a:avLst>
            </a:prstTxWarp>
          </a:bodyPr>
          <a:lstStyle/>
          <a:p>
            <a:pPr algn="ctr"/>
            <a:r>
              <a:rPr lang="en-US" sz="3600" b="1" kern="10">
                <a:gradFill rotWithShape="1">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1"/>
                </a:gradFill>
                <a:effectLst>
                  <a:prstShdw prst="shdw17" dist="17961" dir="2700000">
                    <a:srgbClr val="3399FF">
                      <a:gamma/>
                      <a:shade val="60000"/>
                      <a:invGamma/>
                    </a:srgbClr>
                  </a:prstShdw>
                </a:effectLst>
                <a:latin typeface="Arial"/>
                <a:cs typeface="Arial"/>
              </a:rPr>
              <a:t>Việt Nam - Lào- campuchia</a:t>
            </a:r>
          </a:p>
        </p:txBody>
      </p:sp>
      <p:grpSp>
        <p:nvGrpSpPr>
          <p:cNvPr id="169987" name="Group 3"/>
          <p:cNvGrpSpPr>
            <a:grpSpLocks/>
          </p:cNvGrpSpPr>
          <p:nvPr/>
        </p:nvGrpSpPr>
        <p:grpSpPr bwMode="auto">
          <a:xfrm>
            <a:off x="7823200" y="1143000"/>
            <a:ext cx="4368800" cy="4572000"/>
            <a:chOff x="3744" y="432"/>
            <a:chExt cx="1536" cy="3360"/>
          </a:xfrm>
        </p:grpSpPr>
        <p:pic>
          <p:nvPicPr>
            <p:cNvPr id="169988" name="Picture 4"/>
            <p:cNvPicPr>
              <a:picLocks noChangeAspect="1" noChangeArrowheads="1"/>
            </p:cNvPicPr>
            <p:nvPr/>
          </p:nvPicPr>
          <p:blipFill>
            <a:blip r:embed="rId2">
              <a:extLst>
                <a:ext uri="{28A0092B-C50C-407E-A947-70E740481C1C}">
                  <a14:useLocalDpi xmlns:a14="http://schemas.microsoft.com/office/drawing/2010/main" val="0"/>
                </a:ext>
              </a:extLst>
            </a:blip>
            <a:srcRect l="15874" t="23880" r="33333" b="7463"/>
            <a:stretch>
              <a:fillRect/>
            </a:stretch>
          </p:blipFill>
          <p:spPr bwMode="auto">
            <a:xfrm>
              <a:off x="3744" y="432"/>
              <a:ext cx="1536" cy="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989" name="Picture 5"/>
            <p:cNvPicPr>
              <a:picLocks noChangeAspect="1" noChangeArrowheads="1"/>
            </p:cNvPicPr>
            <p:nvPr/>
          </p:nvPicPr>
          <p:blipFill>
            <a:blip r:embed="rId3">
              <a:extLst>
                <a:ext uri="{28A0092B-C50C-407E-A947-70E740481C1C}">
                  <a14:useLocalDpi xmlns:a14="http://schemas.microsoft.com/office/drawing/2010/main" val="0"/>
                </a:ext>
              </a:extLst>
            </a:blip>
            <a:srcRect l="25999" t="33609" r="22235" b="6000"/>
            <a:stretch>
              <a:fillRect/>
            </a:stretch>
          </p:blipFill>
          <p:spPr bwMode="auto">
            <a:xfrm>
              <a:off x="3744" y="2448"/>
              <a:ext cx="1536"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9990" name="Rectangle 6"/>
          <p:cNvSpPr>
            <a:spLocks noGrp="1" noChangeArrowheads="1"/>
          </p:cNvSpPr>
          <p:nvPr>
            <p:ph type="title"/>
          </p:nvPr>
        </p:nvSpPr>
        <p:spPr bwMode="white">
          <a:xfrm>
            <a:off x="508000" y="311150"/>
            <a:ext cx="11277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lstStyle/>
          <a:p>
            <a:pPr marL="609600" indent="-609600"/>
            <a:r>
              <a:rPr lang="en-US" sz="2800">
                <a:latin typeface="Times New Roman" pitchFamily="18" charset="0"/>
              </a:rPr>
              <a:t>Chính sách đối ngoại với các đối tác cụ thể</a:t>
            </a:r>
          </a:p>
        </p:txBody>
      </p:sp>
      <p:sp>
        <p:nvSpPr>
          <p:cNvPr id="169991" name="Rectangle 7"/>
          <p:cNvSpPr>
            <a:spLocks noGrp="1" noChangeArrowheads="1"/>
          </p:cNvSpPr>
          <p:nvPr>
            <p:ph type="body" idx="1"/>
          </p:nvPr>
        </p:nvSpPr>
        <p:spPr>
          <a:xfrm>
            <a:off x="304800" y="1219200"/>
            <a:ext cx="6705600" cy="3657600"/>
          </a:xfrm>
        </p:spPr>
        <p:txBody>
          <a:bodyPr/>
          <a:lstStyle/>
          <a:p>
            <a:pPr marL="177800" lvl="1" indent="-3175" algn="just"/>
            <a:r>
              <a:rPr lang="en-US">
                <a:solidFill>
                  <a:schemeClr val="tx1"/>
                </a:solidFill>
                <a:latin typeface="Times New Roman" pitchFamily="18" charset="0"/>
              </a:rPr>
              <a:t>Với Lào - Campuchia: </a:t>
            </a:r>
          </a:p>
          <a:p>
            <a:pPr marL="461963" lvl="2" indent="3175" algn="just">
              <a:buFont typeface="Wingdings" pitchFamily="2" charset="2"/>
              <a:buNone/>
            </a:pPr>
            <a:r>
              <a:rPr lang="en-US">
                <a:solidFill>
                  <a:schemeClr val="tx1"/>
                </a:solidFill>
                <a:latin typeface="Times New Roman" pitchFamily="18" charset="0"/>
              </a:rPr>
              <a:t>Không ngừng củng cố, phát triển quan hệ đoàn kết và hữu nghị đặc biệt giữa 3 nước Đông Dương nhưng chú trọng phấn đấu tìm giải pháp chính trị cho vấn đề Campuchia trên cơ sở tôn trọng chủ quyền của Campuchia và Hiến chương Liên Hợp Quốc</a:t>
            </a:r>
          </a:p>
        </p:txBody>
      </p:sp>
      <p:sp>
        <p:nvSpPr>
          <p:cNvPr id="169992" name="Rectangle 8"/>
          <p:cNvSpPr>
            <a:spLocks noChangeArrowheads="1"/>
          </p:cNvSpPr>
          <p:nvPr/>
        </p:nvSpPr>
        <p:spPr bwMode="auto">
          <a:xfrm>
            <a:off x="7721600" y="5638800"/>
            <a:ext cx="447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2400" b="1" i="1">
                <a:latin typeface="Times New Roman" pitchFamily="18" charset="0"/>
              </a:rPr>
              <a:t>	Bản đồ nước Lào và Campuchia</a:t>
            </a:r>
          </a:p>
        </p:txBody>
      </p:sp>
    </p:spTree>
    <p:extLst>
      <p:ext uri="{BB962C8B-B14F-4D97-AF65-F5344CB8AC3E}">
        <p14:creationId xmlns:p14="http://schemas.microsoft.com/office/powerpoint/2010/main" val="390383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9991">
                                            <p:txEl>
                                              <p:pRg st="0" end="0"/>
                                            </p:txEl>
                                          </p:spTgt>
                                        </p:tgtEl>
                                        <p:attrNameLst>
                                          <p:attrName>style.visibility</p:attrName>
                                        </p:attrNameLst>
                                      </p:cBhvr>
                                      <p:to>
                                        <p:strVal val="visible"/>
                                      </p:to>
                                    </p:set>
                                    <p:animEffect transition="in" filter="wipe(up)">
                                      <p:cBhvr>
                                        <p:cTn id="7" dur="500"/>
                                        <p:tgtEl>
                                          <p:spTgt spid="16999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9991">
                                            <p:txEl>
                                              <p:pRg st="1" end="1"/>
                                            </p:txEl>
                                          </p:spTgt>
                                        </p:tgtEl>
                                        <p:attrNameLst>
                                          <p:attrName>style.visibility</p:attrName>
                                        </p:attrNameLst>
                                      </p:cBhvr>
                                      <p:to>
                                        <p:strVal val="visible"/>
                                      </p:to>
                                    </p:set>
                                    <p:animEffect transition="in" filter="wipe(up)">
                                      <p:cBhvr>
                                        <p:cTn id="10" dur="500"/>
                                        <p:tgtEl>
                                          <p:spTgt spid="169991">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69987"/>
                                        </p:tgtEl>
                                        <p:attrNameLst>
                                          <p:attrName>style.visibility</p:attrName>
                                        </p:attrNameLst>
                                      </p:cBhvr>
                                      <p:to>
                                        <p:strVal val="visible"/>
                                      </p:to>
                                    </p:set>
                                    <p:animEffect transition="in" filter="wipe(up)">
                                      <p:cBhvr>
                                        <p:cTn id="13" dur="500"/>
                                        <p:tgtEl>
                                          <p:spTgt spid="16998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69992"/>
                                        </p:tgtEl>
                                        <p:attrNameLst>
                                          <p:attrName>style.visibility</p:attrName>
                                        </p:attrNameLst>
                                      </p:cBhvr>
                                      <p:to>
                                        <p:strVal val="visible"/>
                                      </p:to>
                                    </p:set>
                                    <p:animEffect transition="in" filter="wipe(up)">
                                      <p:cBhvr>
                                        <p:cTn id="16" dur="500"/>
                                        <p:tgtEl>
                                          <p:spTgt spid="169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1" grpId="0" build="p"/>
      <p:bldP spid="16999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WordArt 2"/>
          <p:cNvSpPr>
            <a:spLocks noChangeArrowheads="1" noChangeShapeType="1" noTextEdit="1"/>
          </p:cNvSpPr>
          <p:nvPr/>
        </p:nvSpPr>
        <p:spPr bwMode="auto">
          <a:xfrm>
            <a:off x="2235200" y="2209800"/>
            <a:ext cx="7721600" cy="297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71431"/>
              </a:avLst>
            </a:prstTxWarp>
          </a:bodyPr>
          <a:lstStyle/>
          <a:p>
            <a:pPr algn="ctr"/>
            <a:r>
              <a:rPr lang="en-US" sz="3600" b="1" kern="10">
                <a:gradFill rotWithShape="1">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1"/>
                </a:gradFill>
                <a:effectLst>
                  <a:prstShdw prst="shdw17" dist="17961" dir="2700000">
                    <a:srgbClr val="3399FF">
                      <a:gamma/>
                      <a:shade val="60000"/>
                      <a:invGamma/>
                    </a:srgbClr>
                  </a:prstShdw>
                </a:effectLst>
                <a:latin typeface="Arial"/>
                <a:cs typeface="Arial"/>
              </a:rPr>
              <a:t>Việt Nam - Lào - Campuchia</a:t>
            </a:r>
          </a:p>
        </p:txBody>
      </p:sp>
      <p:grpSp>
        <p:nvGrpSpPr>
          <p:cNvPr id="171012" name="Group 4"/>
          <p:cNvGrpSpPr>
            <a:grpSpLocks/>
          </p:cNvGrpSpPr>
          <p:nvPr/>
        </p:nvGrpSpPr>
        <p:grpSpPr bwMode="auto">
          <a:xfrm>
            <a:off x="8157634" y="1371600"/>
            <a:ext cx="3627967" cy="3200400"/>
            <a:chOff x="3360" y="1008"/>
            <a:chExt cx="1714" cy="2016"/>
          </a:xfrm>
        </p:grpSpPr>
        <p:pic>
          <p:nvPicPr>
            <p:cNvPr id="171013" name="Picture 5"/>
            <p:cNvPicPr>
              <a:picLocks noChangeAspect="1" noChangeArrowheads="1"/>
            </p:cNvPicPr>
            <p:nvPr/>
          </p:nvPicPr>
          <p:blipFill>
            <a:blip r:embed="rId2">
              <a:lum bright="18000" contrast="-18000"/>
              <a:extLst>
                <a:ext uri="{28A0092B-C50C-407E-A947-70E740481C1C}">
                  <a14:useLocalDpi xmlns:a14="http://schemas.microsoft.com/office/drawing/2010/main" val="0"/>
                </a:ext>
              </a:extLst>
            </a:blip>
            <a:srcRect/>
            <a:stretch>
              <a:fillRect/>
            </a:stretch>
          </p:blipFill>
          <p:spPr bwMode="auto">
            <a:xfrm>
              <a:off x="3744" y="1008"/>
              <a:ext cx="1330" cy="201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pic>
        <p:pic>
          <p:nvPicPr>
            <p:cNvPr id="171014" name="Picture 6"/>
            <p:cNvPicPr>
              <a:picLocks noChangeAspect="1" noChangeArrowheads="1"/>
            </p:cNvPicPr>
            <p:nvPr/>
          </p:nvPicPr>
          <p:blipFill>
            <a:blip r:embed="rId2">
              <a:lum bright="18000" contrast="-18000"/>
              <a:extLst>
                <a:ext uri="{28A0092B-C50C-407E-A947-70E740481C1C}">
                  <a14:useLocalDpi xmlns:a14="http://schemas.microsoft.com/office/drawing/2010/main" val="0"/>
                </a:ext>
              </a:extLst>
            </a:blip>
            <a:srcRect/>
            <a:stretch>
              <a:fillRect/>
            </a:stretch>
          </p:blipFill>
          <p:spPr bwMode="auto">
            <a:xfrm>
              <a:off x="3648" y="1008"/>
              <a:ext cx="1330" cy="201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pic>
        <p:pic>
          <p:nvPicPr>
            <p:cNvPr id="171015" name="Picture 7"/>
            <p:cNvPicPr>
              <a:picLocks noChangeAspect="1" noChangeArrowheads="1"/>
            </p:cNvPicPr>
            <p:nvPr/>
          </p:nvPicPr>
          <p:blipFill>
            <a:blip r:embed="rId2">
              <a:lum bright="18000" contrast="-18000"/>
              <a:extLst>
                <a:ext uri="{28A0092B-C50C-407E-A947-70E740481C1C}">
                  <a14:useLocalDpi xmlns:a14="http://schemas.microsoft.com/office/drawing/2010/main" val="0"/>
                </a:ext>
              </a:extLst>
            </a:blip>
            <a:srcRect/>
            <a:stretch>
              <a:fillRect/>
            </a:stretch>
          </p:blipFill>
          <p:spPr bwMode="auto">
            <a:xfrm>
              <a:off x="3504" y="1008"/>
              <a:ext cx="1330" cy="201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pic>
        <p:pic>
          <p:nvPicPr>
            <p:cNvPr id="17101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 y="1008"/>
              <a:ext cx="1330" cy="201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8100" algn="ctr">
                  <a:pattFill prst="horzBrick">
                    <a:fgClr>
                      <a:schemeClr val="accent2"/>
                    </a:fgClr>
                    <a:bgClr>
                      <a:srgbClr val="FFFFFF"/>
                    </a:bgClr>
                  </a:pattFill>
                  <a:miter lim="800000"/>
                  <a:headEnd/>
                  <a:tailEn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pic>
      </p:grpSp>
      <p:sp>
        <p:nvSpPr>
          <p:cNvPr id="171017" name="Rectangle 9"/>
          <p:cNvSpPr>
            <a:spLocks noChangeArrowheads="1"/>
          </p:cNvSpPr>
          <p:nvPr/>
        </p:nvSpPr>
        <p:spPr bwMode="auto">
          <a:xfrm>
            <a:off x="7721600" y="4572000"/>
            <a:ext cx="4267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Font typeface="Wingdings" pitchFamily="2" charset="2"/>
              <a:buNone/>
            </a:pPr>
            <a:r>
              <a:rPr lang="en-US" sz="2000" b="1" i="1">
                <a:latin typeface="Times New Roman" pitchFamily="18" charset="0"/>
              </a:rPr>
              <a:t>	Thủ tướng Camphuchia ông Hunsen</a:t>
            </a:r>
          </a:p>
        </p:txBody>
      </p:sp>
      <p:pic>
        <p:nvPicPr>
          <p:cNvPr id="171018" name="Picture 10" descr="9"/>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a:off x="1219200" y="1828800"/>
            <a:ext cx="5588000" cy="4084638"/>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71019" name="Rectangle 11"/>
          <p:cNvSpPr>
            <a:spLocks noGrp="1" noChangeArrowheads="1"/>
          </p:cNvSpPr>
          <p:nvPr>
            <p:ph type="body" idx="1"/>
          </p:nvPr>
        </p:nvSpPr>
        <p:spPr>
          <a:xfrm>
            <a:off x="508000" y="6019800"/>
            <a:ext cx="11176000" cy="457200"/>
          </a:xfrm>
          <a:noFill/>
          <a:ln/>
        </p:spPr>
        <p:txBody>
          <a:bodyPr/>
          <a:lstStyle/>
          <a:p>
            <a:pPr lvl="3">
              <a:buFont typeface="Wingdings" pitchFamily="2" charset="2"/>
              <a:buNone/>
            </a:pPr>
            <a:r>
              <a:rPr lang="en-US" sz="2400" b="1" i="1">
                <a:latin typeface="Times New Roman" pitchFamily="18" charset="0"/>
              </a:rPr>
              <a:t>Năm 1991, Việt Nam ký hiệp định Pari (23/10/1991)</a:t>
            </a:r>
          </a:p>
        </p:txBody>
      </p:sp>
      <p:pic>
        <p:nvPicPr>
          <p:cNvPr id="171020" name="Picture 12" descr="DSC00943"/>
          <p:cNvPicPr>
            <a:picLocks noChangeAspect="1" noChangeArrowheads="1"/>
          </p:cNvPicPr>
          <p:nvPr/>
        </p:nvPicPr>
        <p:blipFill>
          <a:blip r:embed="rId4" cstate="print">
            <a:extLst>
              <a:ext uri="{28A0092B-C50C-407E-A947-70E740481C1C}">
                <a14:useLocalDpi xmlns:a14="http://schemas.microsoft.com/office/drawing/2010/main" val="0"/>
              </a:ext>
            </a:extLst>
          </a:blip>
          <a:srcRect t="6667" r="13333"/>
          <a:stretch>
            <a:fillRect/>
          </a:stretch>
        </p:blipFill>
        <p:spPr bwMode="auto">
          <a:xfrm>
            <a:off x="2540000" y="1524000"/>
            <a:ext cx="7518400" cy="4246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1022" name="Rectangle 14"/>
          <p:cNvSpPr>
            <a:spLocks noGrp="1" noChangeArrowheads="1"/>
          </p:cNvSpPr>
          <p:nvPr>
            <p:ph type="title"/>
          </p:nvPr>
        </p:nvSpPr>
        <p:spPr bwMode="white">
          <a:xfrm>
            <a:off x="508000" y="311150"/>
            <a:ext cx="7721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marL="609600" indent="-609600" algn="l"/>
            <a:r>
              <a:rPr lang="en-US"/>
              <a:t>Với Lào - Campuchia</a:t>
            </a:r>
          </a:p>
        </p:txBody>
      </p:sp>
    </p:spTree>
    <p:extLst>
      <p:ext uri="{BB962C8B-B14F-4D97-AF65-F5344CB8AC3E}">
        <p14:creationId xmlns:p14="http://schemas.microsoft.com/office/powerpoint/2010/main" val="2199082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1018"/>
                                        </p:tgtEl>
                                        <p:attrNameLst>
                                          <p:attrName>style.visibility</p:attrName>
                                        </p:attrNameLst>
                                      </p:cBhvr>
                                      <p:to>
                                        <p:strVal val="visible"/>
                                      </p:to>
                                    </p:set>
                                    <p:animEffect transition="in" filter="dissolve">
                                      <p:cBhvr>
                                        <p:cTn id="7" dur="500"/>
                                        <p:tgtEl>
                                          <p:spTgt spid="171018"/>
                                        </p:tgtEl>
                                      </p:cBhvr>
                                    </p:animEffect>
                                  </p:childTnLst>
                                </p:cTn>
                              </p:par>
                              <p:par>
                                <p:cTn id="8" presetID="9" presetClass="entr" presetSubtype="0" fill="hold" nodeType="withEffect">
                                  <p:stCondLst>
                                    <p:cond delay="0"/>
                                  </p:stCondLst>
                                  <p:childTnLst>
                                    <p:set>
                                      <p:cBhvr>
                                        <p:cTn id="9" dur="1" fill="hold">
                                          <p:stCondLst>
                                            <p:cond delay="0"/>
                                          </p:stCondLst>
                                        </p:cTn>
                                        <p:tgtEl>
                                          <p:spTgt spid="171012"/>
                                        </p:tgtEl>
                                        <p:attrNameLst>
                                          <p:attrName>style.visibility</p:attrName>
                                        </p:attrNameLst>
                                      </p:cBhvr>
                                      <p:to>
                                        <p:strVal val="visible"/>
                                      </p:to>
                                    </p:set>
                                    <p:animEffect transition="in" filter="dissolve">
                                      <p:cBhvr>
                                        <p:cTn id="10" dur="500"/>
                                        <p:tgtEl>
                                          <p:spTgt spid="1710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1017"/>
                                        </p:tgtEl>
                                        <p:attrNameLst>
                                          <p:attrName>style.visibility</p:attrName>
                                        </p:attrNameLst>
                                      </p:cBhvr>
                                      <p:to>
                                        <p:strVal val="visible"/>
                                      </p:to>
                                    </p:set>
                                    <p:animEffect transition="in" filter="dissolve">
                                      <p:cBhvr>
                                        <p:cTn id="13" dur="500"/>
                                        <p:tgtEl>
                                          <p:spTgt spid="17101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xit" presetSubtype="0" fill="hold" nodeType="clickEffect">
                                  <p:stCondLst>
                                    <p:cond delay="0"/>
                                  </p:stCondLst>
                                  <p:childTnLst>
                                    <p:animEffect transition="out" filter="dissolve">
                                      <p:cBhvr>
                                        <p:cTn id="17" dur="500"/>
                                        <p:tgtEl>
                                          <p:spTgt spid="171018"/>
                                        </p:tgtEl>
                                      </p:cBhvr>
                                    </p:animEffect>
                                    <p:set>
                                      <p:cBhvr>
                                        <p:cTn id="18" dur="1" fill="hold">
                                          <p:stCondLst>
                                            <p:cond delay="499"/>
                                          </p:stCondLst>
                                        </p:cTn>
                                        <p:tgtEl>
                                          <p:spTgt spid="171018"/>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171012"/>
                                        </p:tgtEl>
                                      </p:cBhvr>
                                    </p:animEffect>
                                    <p:set>
                                      <p:cBhvr>
                                        <p:cTn id="21" dur="1" fill="hold">
                                          <p:stCondLst>
                                            <p:cond delay="499"/>
                                          </p:stCondLst>
                                        </p:cTn>
                                        <p:tgtEl>
                                          <p:spTgt spid="171012"/>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171017"/>
                                        </p:tgtEl>
                                      </p:cBhvr>
                                    </p:animEffect>
                                    <p:set>
                                      <p:cBhvr>
                                        <p:cTn id="24" dur="1" fill="hold">
                                          <p:stCondLst>
                                            <p:cond delay="499"/>
                                          </p:stCondLst>
                                        </p:cTn>
                                        <p:tgtEl>
                                          <p:spTgt spid="171017"/>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53" presetClass="entr" presetSubtype="0" fill="hold" nodeType="clickEffect">
                                  <p:stCondLst>
                                    <p:cond delay="0"/>
                                  </p:stCondLst>
                                  <p:childTnLst>
                                    <p:set>
                                      <p:cBhvr>
                                        <p:cTn id="28" dur="1" fill="hold">
                                          <p:stCondLst>
                                            <p:cond delay="0"/>
                                          </p:stCondLst>
                                        </p:cTn>
                                        <p:tgtEl>
                                          <p:spTgt spid="171020"/>
                                        </p:tgtEl>
                                        <p:attrNameLst>
                                          <p:attrName>style.visibility</p:attrName>
                                        </p:attrNameLst>
                                      </p:cBhvr>
                                      <p:to>
                                        <p:strVal val="visible"/>
                                      </p:to>
                                    </p:set>
                                    <p:anim calcmode="lin" valueType="num">
                                      <p:cBhvr>
                                        <p:cTn id="29" dur="500" fill="hold"/>
                                        <p:tgtEl>
                                          <p:spTgt spid="171020"/>
                                        </p:tgtEl>
                                        <p:attrNameLst>
                                          <p:attrName>ppt_w</p:attrName>
                                        </p:attrNameLst>
                                      </p:cBhvr>
                                      <p:tavLst>
                                        <p:tav tm="0">
                                          <p:val>
                                            <p:fltVal val="0"/>
                                          </p:val>
                                        </p:tav>
                                        <p:tav tm="100000">
                                          <p:val>
                                            <p:strVal val="#ppt_w"/>
                                          </p:val>
                                        </p:tav>
                                      </p:tavLst>
                                    </p:anim>
                                    <p:anim calcmode="lin" valueType="num">
                                      <p:cBhvr>
                                        <p:cTn id="30" dur="500" fill="hold"/>
                                        <p:tgtEl>
                                          <p:spTgt spid="171020"/>
                                        </p:tgtEl>
                                        <p:attrNameLst>
                                          <p:attrName>ppt_h</p:attrName>
                                        </p:attrNameLst>
                                      </p:cBhvr>
                                      <p:tavLst>
                                        <p:tav tm="0">
                                          <p:val>
                                            <p:fltVal val="0"/>
                                          </p:val>
                                        </p:tav>
                                        <p:tav tm="100000">
                                          <p:val>
                                            <p:strVal val="#ppt_h"/>
                                          </p:val>
                                        </p:tav>
                                      </p:tavLst>
                                    </p:anim>
                                    <p:animEffect transition="in" filter="fade">
                                      <p:cBhvr>
                                        <p:cTn id="31" dur="500"/>
                                        <p:tgtEl>
                                          <p:spTgt spid="171020"/>
                                        </p:tgtEl>
                                      </p:cBhvr>
                                    </p:animEffect>
                                  </p:childTnLst>
                                </p:cTn>
                              </p:par>
                              <p:par>
                                <p:cTn id="32" presetID="53" presetClass="entr" presetSubtype="0" fill="hold" grpId="0" nodeType="withEffect">
                                  <p:stCondLst>
                                    <p:cond delay="0"/>
                                  </p:stCondLst>
                                  <p:childTnLst>
                                    <p:set>
                                      <p:cBhvr>
                                        <p:cTn id="33" dur="1" fill="hold">
                                          <p:stCondLst>
                                            <p:cond delay="0"/>
                                          </p:stCondLst>
                                        </p:cTn>
                                        <p:tgtEl>
                                          <p:spTgt spid="171019">
                                            <p:txEl>
                                              <p:pRg st="0" end="0"/>
                                            </p:txEl>
                                          </p:spTgt>
                                        </p:tgtEl>
                                        <p:attrNameLst>
                                          <p:attrName>style.visibility</p:attrName>
                                        </p:attrNameLst>
                                      </p:cBhvr>
                                      <p:to>
                                        <p:strVal val="visible"/>
                                      </p:to>
                                    </p:set>
                                    <p:anim calcmode="lin" valueType="num">
                                      <p:cBhvr>
                                        <p:cTn id="34" dur="500" fill="hold"/>
                                        <p:tgtEl>
                                          <p:spTgt spid="171019">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71019">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1710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7" grpId="0"/>
      <p:bldP spid="171017" grpId="1"/>
      <p:bldP spid="171019"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WordArt 2"/>
          <p:cNvSpPr>
            <a:spLocks noChangeArrowheads="1" noChangeShapeType="1" noTextEdit="1"/>
          </p:cNvSpPr>
          <p:nvPr/>
        </p:nvSpPr>
        <p:spPr bwMode="auto">
          <a:xfrm rot="-946317">
            <a:off x="609600" y="2590800"/>
            <a:ext cx="11277600" cy="2590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71431"/>
              </a:avLst>
            </a:prstTxWarp>
          </a:bodyPr>
          <a:lstStyle/>
          <a:p>
            <a:pPr algn="ctr"/>
            <a:r>
              <a:rPr lang="en-US" sz="3600" b="1" kern="10">
                <a:gradFill rotWithShape="1">
                  <a:gsLst>
                    <a:gs pos="0">
                      <a:srgbClr val="3399FF"/>
                    </a:gs>
                    <a:gs pos="8000">
                      <a:srgbClr val="00CCCC"/>
                    </a:gs>
                    <a:gs pos="23500">
                      <a:srgbClr val="9999FF"/>
                    </a:gs>
                    <a:gs pos="30001">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0" scaled="1"/>
                </a:gradFill>
                <a:effectLst>
                  <a:prstShdw prst="shdw17" dist="17961" dir="2700000">
                    <a:srgbClr val="3399FF">
                      <a:gamma/>
                      <a:shade val="60000"/>
                      <a:invGamma/>
                    </a:srgbClr>
                  </a:prstShdw>
                </a:effectLst>
                <a:latin typeface="Arial"/>
                <a:cs typeface="Arial"/>
              </a:rPr>
              <a:t>Việt Nam - Lào - Campuchia</a:t>
            </a:r>
          </a:p>
        </p:txBody>
      </p:sp>
      <p:grpSp>
        <p:nvGrpSpPr>
          <p:cNvPr id="172035" name="Group 3"/>
          <p:cNvGrpSpPr>
            <a:grpSpLocks/>
          </p:cNvGrpSpPr>
          <p:nvPr/>
        </p:nvGrpSpPr>
        <p:grpSpPr bwMode="auto">
          <a:xfrm>
            <a:off x="3657600" y="2508250"/>
            <a:ext cx="8432800" cy="4197350"/>
            <a:chOff x="816" y="864"/>
            <a:chExt cx="3984" cy="2980"/>
          </a:xfrm>
        </p:grpSpPr>
        <p:pic>
          <p:nvPicPr>
            <p:cNvPr id="172036" name="Picture 4" descr="87"/>
            <p:cNvPicPr>
              <a:picLocks noChangeAspect="1" noChangeArrowheads="1"/>
            </p:cNvPicPr>
            <p:nvPr/>
          </p:nvPicPr>
          <p:blipFill>
            <a:blip r:embed="rId2">
              <a:extLst>
                <a:ext uri="{28A0092B-C50C-407E-A947-70E740481C1C}">
                  <a14:useLocalDpi xmlns:a14="http://schemas.microsoft.com/office/drawing/2010/main" val="0"/>
                </a:ext>
              </a:extLst>
            </a:blip>
            <a:srcRect l="51363" t="1913" b="57007"/>
            <a:stretch>
              <a:fillRect/>
            </a:stretch>
          </p:blipFill>
          <p:spPr bwMode="auto">
            <a:xfrm>
              <a:off x="2688" y="864"/>
              <a:ext cx="2112" cy="195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72037" name="Picture 5" descr="87"/>
            <p:cNvPicPr>
              <a:picLocks noChangeAspect="1" noChangeArrowheads="1"/>
            </p:cNvPicPr>
            <p:nvPr/>
          </p:nvPicPr>
          <p:blipFill>
            <a:blip r:embed="rId2">
              <a:extLst>
                <a:ext uri="{28A0092B-C50C-407E-A947-70E740481C1C}">
                  <a14:useLocalDpi xmlns:a14="http://schemas.microsoft.com/office/drawing/2010/main" val="0"/>
                </a:ext>
              </a:extLst>
            </a:blip>
            <a:srcRect l="52068" t="48465" b="9808"/>
            <a:stretch>
              <a:fillRect/>
            </a:stretch>
          </p:blipFill>
          <p:spPr bwMode="auto">
            <a:xfrm>
              <a:off x="816" y="1968"/>
              <a:ext cx="1971" cy="187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sp>
        <p:nvSpPr>
          <p:cNvPr id="172038" name="Rectangle 6"/>
          <p:cNvSpPr>
            <a:spLocks noGrp="1" noChangeArrowheads="1"/>
          </p:cNvSpPr>
          <p:nvPr>
            <p:ph type="title"/>
          </p:nvPr>
        </p:nvSpPr>
        <p:spPr bwMode="white">
          <a:xfrm>
            <a:off x="508000" y="311150"/>
            <a:ext cx="7721600" cy="533400"/>
          </a:xfrm>
          <a:noFill/>
          <a:ln/>
          <a:extLst>
            <a:ext uri="{AF507438-7753-43E0-B8FC-AC1667EBCBE1}">
              <a14:hiddenEffects xmlns:a14="http://schemas.microsoft.com/office/drawing/2010/main">
                <a:effectLst>
                  <a:outerShdw dist="45791" dir="2021404" algn="ctr" rotWithShape="0">
                    <a:schemeClr val="tx1"/>
                  </a:outerShdw>
                </a:effectLst>
              </a14:hiddenEffects>
            </a:ext>
          </a:extLst>
        </p:spPr>
        <p:txBody>
          <a:bodyPr>
            <a:normAutofit fontScale="90000"/>
          </a:bodyPr>
          <a:lstStyle/>
          <a:p>
            <a:pPr marL="609600" indent="-609600" algn="l"/>
            <a:r>
              <a:rPr lang="en-US">
                <a:latin typeface="Times New Roman" pitchFamily="18" charset="0"/>
              </a:rPr>
              <a:t>Với Lào - Campuchia</a:t>
            </a:r>
          </a:p>
        </p:txBody>
      </p:sp>
      <p:grpSp>
        <p:nvGrpSpPr>
          <p:cNvPr id="172039" name="Group 7"/>
          <p:cNvGrpSpPr>
            <a:grpSpLocks/>
          </p:cNvGrpSpPr>
          <p:nvPr/>
        </p:nvGrpSpPr>
        <p:grpSpPr bwMode="auto">
          <a:xfrm>
            <a:off x="101600" y="228600"/>
            <a:ext cx="11074400" cy="4787900"/>
            <a:chOff x="0" y="768"/>
            <a:chExt cx="5712" cy="3400"/>
          </a:xfrm>
        </p:grpSpPr>
        <p:pic>
          <p:nvPicPr>
            <p:cNvPr id="172040" name="Picture 8" descr="doan-lao-1L"/>
            <p:cNvPicPr>
              <a:picLocks noChangeAspect="1" noChangeArrowheads="1"/>
            </p:cNvPicPr>
            <p:nvPr/>
          </p:nvPicPr>
          <p:blipFill>
            <a:blip r:embed="rId3">
              <a:clrChange>
                <a:clrFrom>
                  <a:srgbClr val="F3B836"/>
                </a:clrFrom>
                <a:clrTo>
                  <a:srgbClr val="F3B836">
                    <a:alpha val="0"/>
                  </a:srgbClr>
                </a:clrTo>
              </a:clrChange>
              <a:extLst>
                <a:ext uri="{28A0092B-C50C-407E-A947-70E740481C1C}">
                  <a14:useLocalDpi xmlns:a14="http://schemas.microsoft.com/office/drawing/2010/main" val="0"/>
                </a:ext>
              </a:extLst>
            </a:blip>
            <a:srcRect/>
            <a:stretch>
              <a:fillRect/>
            </a:stretch>
          </p:blipFill>
          <p:spPr bwMode="auto">
            <a:xfrm>
              <a:off x="0" y="2544"/>
              <a:ext cx="2304" cy="1624"/>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72041" name="Picture 9" descr="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1446"/>
              <a:ext cx="2064" cy="1705"/>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72042" name="Picture 10" descr="lao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768"/>
              <a:ext cx="2160" cy="1402"/>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1224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172035"/>
                                        </p:tgtEl>
                                        <p:attrNameLst>
                                          <p:attrName>style.visibility</p:attrName>
                                        </p:attrNameLst>
                                      </p:cBhvr>
                                      <p:to>
                                        <p:strVal val="visible"/>
                                      </p:to>
                                    </p:set>
                                    <p:anim calcmode="lin" valueType="num">
                                      <p:cBhvr additive="base">
                                        <p:cTn id="7" dur="500" fill="hold"/>
                                        <p:tgtEl>
                                          <p:spTgt spid="172035"/>
                                        </p:tgtEl>
                                        <p:attrNameLst>
                                          <p:attrName>ppt_x</p:attrName>
                                        </p:attrNameLst>
                                      </p:cBhvr>
                                      <p:tavLst>
                                        <p:tav tm="0">
                                          <p:val>
                                            <p:strVal val="1+#ppt_w/2"/>
                                          </p:val>
                                        </p:tav>
                                        <p:tav tm="100000">
                                          <p:val>
                                            <p:strVal val="#ppt_x"/>
                                          </p:val>
                                        </p:tav>
                                      </p:tavLst>
                                    </p:anim>
                                    <p:anim calcmode="lin" valueType="num">
                                      <p:cBhvr additive="base">
                                        <p:cTn id="8" dur="500" fill="hold"/>
                                        <p:tgtEl>
                                          <p:spTgt spid="17203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nodeType="clickEffect">
                                  <p:stCondLst>
                                    <p:cond delay="0"/>
                                  </p:stCondLst>
                                  <p:childTnLst>
                                    <p:set>
                                      <p:cBhvr>
                                        <p:cTn id="12" dur="1" fill="hold">
                                          <p:stCondLst>
                                            <p:cond delay="0"/>
                                          </p:stCondLst>
                                        </p:cTn>
                                        <p:tgtEl>
                                          <p:spTgt spid="172039"/>
                                        </p:tgtEl>
                                        <p:attrNameLst>
                                          <p:attrName>style.visibility</p:attrName>
                                        </p:attrNameLst>
                                      </p:cBhvr>
                                      <p:to>
                                        <p:strVal val="visible"/>
                                      </p:to>
                                    </p:set>
                                    <p:anim calcmode="lin" valueType="num">
                                      <p:cBhvr additive="base">
                                        <p:cTn id="13" dur="500" fill="hold"/>
                                        <p:tgtEl>
                                          <p:spTgt spid="172039"/>
                                        </p:tgtEl>
                                        <p:attrNameLst>
                                          <p:attrName>ppt_x</p:attrName>
                                        </p:attrNameLst>
                                      </p:cBhvr>
                                      <p:tavLst>
                                        <p:tav tm="0">
                                          <p:val>
                                            <p:strVal val="0-#ppt_w/2"/>
                                          </p:val>
                                        </p:tav>
                                        <p:tav tm="100000">
                                          <p:val>
                                            <p:strVal val="#ppt_x"/>
                                          </p:val>
                                        </p:tav>
                                      </p:tavLst>
                                    </p:anim>
                                    <p:anim calcmode="lin" valueType="num">
                                      <p:cBhvr additive="base">
                                        <p:cTn id="14" dur="500" fill="hold"/>
                                        <p:tgtEl>
                                          <p:spTgt spid="1720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9143</TotalTime>
  <Words>8338</Words>
  <Application>Microsoft Office PowerPoint</Application>
  <PresentationFormat>Custom</PresentationFormat>
  <Paragraphs>652</Paragraphs>
  <Slides>112</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14" baseType="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Hạn chế</vt:lpstr>
      <vt:lpstr>PowerPoint Presentation</vt:lpstr>
      <vt:lpstr>PowerPoint Presentation</vt:lpstr>
      <vt:lpstr>CNH, HĐH thời kỳ đổi mới</vt:lpstr>
      <vt:lpstr>PowerPoint Presentation</vt:lpstr>
      <vt:lpstr>PowerPoint Presentation</vt:lpstr>
      <vt:lpstr>PowerPoint Presentation</vt:lpstr>
      <vt:lpstr>PowerPoint Presentation</vt:lpstr>
      <vt:lpstr>Chế độ kinh tế được thực hiện dưới các hình thức chủ yếu sau: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Với Hoa Kỳ </vt:lpstr>
      <vt:lpstr>Với Hoa Kỳ </vt:lpstr>
      <vt:lpstr>Với Hoa Kỳ </vt:lpstr>
      <vt:lpstr>Chính sách đối ngoại với các đối tác cụ thể</vt:lpstr>
      <vt:lpstr>Với Lào - Campuchia</vt:lpstr>
      <vt:lpstr>Với Lào - Campuchia</vt:lpstr>
      <vt:lpstr>Với Trung Quốc </vt:lpstr>
      <vt:lpstr>Với Trung Quốc </vt:lpstr>
      <vt:lpstr>Với Trung Quốc </vt:lpstr>
      <vt:lpstr>Quyết tâm gia nhập WTO </vt:lpstr>
      <vt:lpstr>Tăng cường hoạt động ở Liêp Hợp Quốc</vt:lpstr>
      <vt:lpstr>Tăng cường hoạt động ở Liên Hơp Quốc</vt:lpstr>
      <vt:lpstr>Quan hÖ ViÖt Nam - EU</vt:lpstr>
      <vt:lpstr>Với các tổ chức tài chính - tiền tệ quốc tế</vt:lpstr>
      <vt:lpstr>Với các tổ chức tài chính - tiền tệ quốc tế</vt:lpstr>
      <vt:lpstr>Với các tổ chức tài chính - tiền tệ quốc tế</vt:lpstr>
      <vt:lpstr>Với các nước ASEAN </vt:lpstr>
      <vt:lpstr>Với các nước ASEAN </vt:lpstr>
      <vt:lpstr>Với các nước ASEAN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Toan Le</dc:creator>
  <cp:lastModifiedBy>ADMIN</cp:lastModifiedBy>
  <cp:revision>153</cp:revision>
  <dcterms:created xsi:type="dcterms:W3CDTF">2020-05-27T05:21:30Z</dcterms:created>
  <dcterms:modified xsi:type="dcterms:W3CDTF">2024-05-18T03:45:04Z</dcterms:modified>
</cp:coreProperties>
</file>